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9144000" cy="5143500"/>
  <p:notesSz cx="6858000" cy="9144000"/>
  <p:embeddedFontLst>
    <p:embeddedFont>
      <p:font typeface="Roboto" panose="02000000000000000000"/>
      <p:regular r:id="rId27"/>
    </p:embeddedFont>
    <p:embeddedFont>
      <p:font typeface="Roboto SemiBold" panose="02000000000000000000"/>
      <p:regular r:id="rId28"/>
      <p:bold r:id="rId29"/>
      <p:italic r:id="rId30"/>
    </p:embeddedFont>
    <p:embeddedFont>
      <p:font typeface="Roboto ExtraLight" panose="02000000000000000000"/>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3AA6814-8005-41D5-8A56-E92DB350D9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font" Target="fonts/font5.fntdata"/><Relationship Id="rId30" Type="http://schemas.openxmlformats.org/officeDocument/2006/relationships/font" Target="fonts/font4.fntdata"/><Relationship Id="rId3" Type="http://schemas.openxmlformats.org/officeDocument/2006/relationships/slide" Target="slides/slide1.xml"/><Relationship Id="rId29" Type="http://schemas.openxmlformats.org/officeDocument/2006/relationships/font" Target="fonts/font3.fntdata"/><Relationship Id="rId28" Type="http://schemas.openxmlformats.org/officeDocument/2006/relationships/font" Target="fonts/font2.fntdata"/><Relationship Id="rId27" Type="http://schemas.openxmlformats.org/officeDocument/2006/relationships/font" Target="fonts/font1.fntdata"/><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63"/>
        <p:cNvGrpSpPr/>
        <p:nvPr/>
      </p:nvGrpSpPr>
      <p:grpSpPr>
        <a:xfrm>
          <a:off x="0" y="0"/>
          <a:ext cx="0" cy="0"/>
          <a:chOff x="0" y="0"/>
          <a:chExt cx="0" cy="0"/>
        </a:xfrm>
      </p:grpSpPr>
      <p:sp>
        <p:nvSpPr>
          <p:cNvPr id="64" name="Google Shape;64;gc6f73a04f_0_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5" name="Shape 135"/>
        <p:cNvGrpSpPr/>
        <p:nvPr/>
      </p:nvGrpSpPr>
      <p:grpSpPr>
        <a:xfrm>
          <a:off x="0" y="0"/>
          <a:ext cx="0" cy="0"/>
          <a:chOff x="0" y="0"/>
          <a:chExt cx="0" cy="0"/>
        </a:xfrm>
      </p:grpSpPr>
      <p:sp>
        <p:nvSpPr>
          <p:cNvPr id="136" name="Google Shape;136;gc6f73a04f_0_25: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c6f73a04f_0_2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1" name="Shape 141"/>
        <p:cNvGrpSpPr/>
        <p:nvPr/>
      </p:nvGrpSpPr>
      <p:grpSpPr>
        <a:xfrm>
          <a:off x="0" y="0"/>
          <a:ext cx="0" cy="0"/>
          <a:chOff x="0" y="0"/>
          <a:chExt cx="0" cy="0"/>
        </a:xfrm>
      </p:grpSpPr>
      <p:sp>
        <p:nvSpPr>
          <p:cNvPr id="142" name="Google Shape;142;g341bb01b65d_0_59: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41bb01b65d_0_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7" name="Shape 147"/>
        <p:cNvGrpSpPr/>
        <p:nvPr/>
      </p:nvGrpSpPr>
      <p:grpSpPr>
        <a:xfrm>
          <a:off x="0" y="0"/>
          <a:ext cx="0" cy="0"/>
          <a:chOff x="0" y="0"/>
          <a:chExt cx="0" cy="0"/>
        </a:xfrm>
      </p:grpSpPr>
      <p:sp>
        <p:nvSpPr>
          <p:cNvPr id="148" name="Google Shape;148;g341bb01b65d_0_64: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341bb01b65d_0_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5" name="Shape 155"/>
        <p:cNvGrpSpPr/>
        <p:nvPr/>
      </p:nvGrpSpPr>
      <p:grpSpPr>
        <a:xfrm>
          <a:off x="0" y="0"/>
          <a:ext cx="0" cy="0"/>
          <a:chOff x="0" y="0"/>
          <a:chExt cx="0" cy="0"/>
        </a:xfrm>
      </p:grpSpPr>
      <p:sp>
        <p:nvSpPr>
          <p:cNvPr id="156" name="Google Shape;156;gc6f73a04f_0_36: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c6f73a04f_0_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1" name="Shape 161"/>
        <p:cNvGrpSpPr/>
        <p:nvPr/>
      </p:nvGrpSpPr>
      <p:grpSpPr>
        <a:xfrm>
          <a:off x="0" y="0"/>
          <a:ext cx="0" cy="0"/>
          <a:chOff x="0" y="0"/>
          <a:chExt cx="0" cy="0"/>
        </a:xfrm>
      </p:grpSpPr>
      <p:sp>
        <p:nvSpPr>
          <p:cNvPr id="162" name="Google Shape;162;g341bb01b65d_0_87: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341bb01b65d_0_8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8" name="Shape 168"/>
        <p:cNvGrpSpPr/>
        <p:nvPr/>
      </p:nvGrpSpPr>
      <p:grpSpPr>
        <a:xfrm>
          <a:off x="0" y="0"/>
          <a:ext cx="0" cy="0"/>
          <a:chOff x="0" y="0"/>
          <a:chExt cx="0" cy="0"/>
        </a:xfrm>
      </p:grpSpPr>
      <p:sp>
        <p:nvSpPr>
          <p:cNvPr id="169" name="Google Shape;169;g341bb01b65d_0_81: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341bb01b65d_0_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4" name="Shape 174"/>
        <p:cNvGrpSpPr/>
        <p:nvPr/>
      </p:nvGrpSpPr>
      <p:grpSpPr>
        <a:xfrm>
          <a:off x="0" y="0"/>
          <a:ext cx="0" cy="0"/>
          <a:chOff x="0" y="0"/>
          <a:chExt cx="0" cy="0"/>
        </a:xfrm>
      </p:grpSpPr>
      <p:sp>
        <p:nvSpPr>
          <p:cNvPr id="175" name="Google Shape;175;g341bb01b65d_0_104: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341bb01b65d_0_1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2" name="Shape 182"/>
        <p:cNvGrpSpPr/>
        <p:nvPr/>
      </p:nvGrpSpPr>
      <p:grpSpPr>
        <a:xfrm>
          <a:off x="0" y="0"/>
          <a:ext cx="0" cy="0"/>
          <a:chOff x="0" y="0"/>
          <a:chExt cx="0" cy="0"/>
        </a:xfrm>
      </p:grpSpPr>
      <p:sp>
        <p:nvSpPr>
          <p:cNvPr id="183" name="Google Shape;183;g341bb01b65d_0_111: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41bb01b65d_0_1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0" name="Shape 190"/>
        <p:cNvGrpSpPr/>
        <p:nvPr/>
      </p:nvGrpSpPr>
      <p:grpSpPr>
        <a:xfrm>
          <a:off x="0" y="0"/>
          <a:ext cx="0" cy="0"/>
          <a:chOff x="0" y="0"/>
          <a:chExt cx="0" cy="0"/>
        </a:xfrm>
      </p:grpSpPr>
      <p:sp>
        <p:nvSpPr>
          <p:cNvPr id="191" name="Google Shape;191;g341bb01b65d_0_119: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41bb01b65d_0_1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8" name="Shape 198"/>
        <p:cNvGrpSpPr/>
        <p:nvPr/>
      </p:nvGrpSpPr>
      <p:grpSpPr>
        <a:xfrm>
          <a:off x="0" y="0"/>
          <a:ext cx="0" cy="0"/>
          <a:chOff x="0" y="0"/>
          <a:chExt cx="0" cy="0"/>
        </a:xfrm>
      </p:grpSpPr>
      <p:sp>
        <p:nvSpPr>
          <p:cNvPr id="199" name="Google Shape;199;g341bb01b65d_0_127: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41bb01b65d_0_1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 name="Shape 69"/>
        <p:cNvGrpSpPr/>
        <p:nvPr/>
      </p:nvGrpSpPr>
      <p:grpSpPr>
        <a:xfrm>
          <a:off x="0" y="0"/>
          <a:ext cx="0" cy="0"/>
          <a:chOff x="0" y="0"/>
          <a:chExt cx="0" cy="0"/>
        </a:xfrm>
      </p:grpSpPr>
      <p:sp>
        <p:nvSpPr>
          <p:cNvPr id="70" name="Google Shape;70;gc6f73a04f_0_9: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73a04f_0_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6" name="Shape 206"/>
        <p:cNvGrpSpPr/>
        <p:nvPr/>
      </p:nvGrpSpPr>
      <p:grpSpPr>
        <a:xfrm>
          <a:off x="0" y="0"/>
          <a:ext cx="0" cy="0"/>
          <a:chOff x="0" y="0"/>
          <a:chExt cx="0" cy="0"/>
        </a:xfrm>
      </p:grpSpPr>
      <p:sp>
        <p:nvSpPr>
          <p:cNvPr id="207" name="Google Shape;207;gc6f73a04f_0_46: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c6f73a04f_0_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gc6f73a04f_0_14: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73a04f_0_1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This is a transnational data set which contains all the transactions occurring between 01/12/2010 and 09/12/2011 for a UK-based and registered non-store online retail.The company mainly sells unique all-occasion gifts. Many customers of the company are wholesalers.</a:t>
            </a:r>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 name="Shape 82"/>
        <p:cNvGrpSpPr/>
        <p:nvPr/>
      </p:nvGrpSpPr>
      <p:grpSpPr>
        <a:xfrm>
          <a:off x="0" y="0"/>
          <a:ext cx="0" cy="0"/>
          <a:chOff x="0" y="0"/>
          <a:chExt cx="0" cy="0"/>
        </a:xfrm>
      </p:grpSpPr>
      <p:sp>
        <p:nvSpPr>
          <p:cNvPr id="83" name="Google Shape;83;gc6f73a04f_0_2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73a04f_0_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g341bb01b65d_0_9: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41bb01b65d_0_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 name="Shape 97"/>
        <p:cNvGrpSpPr/>
        <p:nvPr/>
      </p:nvGrpSpPr>
      <p:grpSpPr>
        <a:xfrm>
          <a:off x="0" y="0"/>
          <a:ext cx="0" cy="0"/>
          <a:chOff x="0" y="0"/>
          <a:chExt cx="0" cy="0"/>
        </a:xfrm>
      </p:grpSpPr>
      <p:sp>
        <p:nvSpPr>
          <p:cNvPr id="98" name="Google Shape;98;g341bb01b65d_0_23: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41bb01b65d_0_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 name="Shape 106"/>
        <p:cNvGrpSpPr/>
        <p:nvPr/>
      </p:nvGrpSpPr>
      <p:grpSpPr>
        <a:xfrm>
          <a:off x="0" y="0"/>
          <a:ext cx="0" cy="0"/>
          <a:chOff x="0" y="0"/>
          <a:chExt cx="0" cy="0"/>
        </a:xfrm>
      </p:grpSpPr>
      <p:sp>
        <p:nvSpPr>
          <p:cNvPr id="107" name="Google Shape;107;g341bb01b65d_0_28: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41bb01b65d_0_2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9" name="Shape 119"/>
        <p:cNvGrpSpPr/>
        <p:nvPr/>
      </p:nvGrpSpPr>
      <p:grpSpPr>
        <a:xfrm>
          <a:off x="0" y="0"/>
          <a:ext cx="0" cy="0"/>
          <a:chOff x="0" y="0"/>
          <a:chExt cx="0" cy="0"/>
        </a:xfrm>
      </p:grpSpPr>
      <p:sp>
        <p:nvSpPr>
          <p:cNvPr id="120" name="Google Shape;120;g341bb01b65d_0_33: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41bb01b65d_0_3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 name="Shape 128"/>
        <p:cNvGrpSpPr/>
        <p:nvPr/>
      </p:nvGrpSpPr>
      <p:grpSpPr>
        <a:xfrm>
          <a:off x="0" y="0"/>
          <a:ext cx="0" cy="0"/>
          <a:chOff x="0" y="0"/>
          <a:chExt cx="0" cy="0"/>
        </a:xfrm>
      </p:grpSpPr>
      <p:sp>
        <p:nvSpPr>
          <p:cNvPr id="129" name="Google Shape;129;gc6f73a04f_0_3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73a04f_0_3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txBox="1"/>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57" name="Shape 57"/>
        <p:cNvGrpSpPr/>
        <p:nvPr/>
      </p:nvGrpSpPr>
      <p:grpSpPr>
        <a:xfrm>
          <a:off x="0" y="0"/>
          <a:ext cx="0" cy="0"/>
          <a:chOff x="0" y="0"/>
          <a:chExt cx="0" cy="0"/>
        </a:xfrm>
      </p:grpSpPr>
      <p:sp>
        <p:nvSpPr>
          <p:cNvPr id="58" name="Google Shape;58;p11"/>
          <p:cNvSpPr txBox="1"/>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p:txBody>
      </p:sp>
      <p:sp>
        <p:nvSpPr>
          <p:cNvPr id="60" name="Google Shape;60;p11"/>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solidFill>
          <a:schemeClr val="accent4"/>
        </a:solidFill>
        <a:effectLst/>
      </p:bgPr>
    </p:bg>
    <p:spTree>
      <p:nvGrpSpPr>
        <p:cNvPr id="61" name="Shape 61"/>
        <p:cNvGrpSpPr/>
        <p:nvPr/>
      </p:nvGrpSpPr>
      <p:grpSpPr>
        <a:xfrm>
          <a:off x="0" y="0"/>
          <a:ext cx="0" cy="0"/>
          <a:chOff x="0" y="0"/>
          <a:chExt cx="0" cy="0"/>
        </a:xfrm>
      </p:grpSpPr>
      <p:sp>
        <p:nvSpPr>
          <p:cNvPr id="62" name="Google Shape;62;p12"/>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8"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21;p4"/>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23" name="Google Shape;23;p4"/>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4"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27;p5"/>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9" name="Google Shape;29;p5"/>
          <p:cNvSpPr txBox="1"/>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30" name="Google Shape;30;p5"/>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3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6"/>
          <p:cNvSpPr txBox="1"/>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7"/>
          <p:cNvSpPr txBox="1"/>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9"/>
          <p:cNvSpPr txBox="1"/>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10"/>
          <p:cNvSpPr txBox="1"/>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1pPr>
            <a:lvl2pPr lvl="1">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2pPr>
            <a:lvl3pPr lvl="2">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3pPr>
            <a:lvl4pPr lvl="3">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4pPr>
            <a:lvl5pPr lvl="4">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5pPr>
            <a:lvl6pPr lvl="5">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6pPr>
            <a:lvl7pPr lvl="6">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7pPr>
            <a:lvl8pPr lvl="7">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8pPr>
            <a:lvl9pPr lvl="8">
              <a:spcBef>
                <a:spcPts val="0"/>
              </a:spcBef>
              <a:spcAft>
                <a:spcPts val="0"/>
              </a:spcAft>
              <a:buClr>
                <a:schemeClr val="lt1"/>
              </a:buClr>
              <a:buSzPts val="3200"/>
              <a:buFont typeface="Roboto" panose="02000000000000000000"/>
              <a:buNone/>
              <a:defRPr sz="3200">
                <a:solidFill>
                  <a:schemeClr val="lt1"/>
                </a:solidFill>
                <a:latin typeface="Roboto" panose="02000000000000000000"/>
                <a:ea typeface="Roboto" panose="02000000000000000000"/>
                <a:cs typeface="Roboto" panose="02000000000000000000"/>
                <a:sym typeface="Roboto" panose="02000000000000000000"/>
              </a:defRPr>
            </a:lvl9pPr>
          </a:lstStyle>
          <a:p/>
        </p:txBody>
      </p:sp>
      <p:sp>
        <p:nvSpPr>
          <p:cNvPr id="7" name="Google Shape;7;p1"/>
          <p:cNvSpPr txBox="1"/>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panose="02000000000000000000"/>
              <a:buChar char="●"/>
              <a:defRPr sz="1800">
                <a:solidFill>
                  <a:schemeClr val="lt2"/>
                </a:solidFill>
                <a:latin typeface="Roboto" panose="02000000000000000000"/>
                <a:ea typeface="Roboto" panose="02000000000000000000"/>
                <a:cs typeface="Roboto" panose="02000000000000000000"/>
                <a:sym typeface="Roboto" panose="02000000000000000000"/>
              </a:defRPr>
            </a:lvl1pPr>
            <a:lvl2pPr marL="914400" lvl="1" indent="-31750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2pPr>
            <a:lvl3pPr marL="1371600" lvl="2" indent="-31750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3pPr>
            <a:lvl4pPr marL="1828800" lvl="3" indent="-31750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4pPr>
            <a:lvl5pPr marL="2286000" lvl="4" indent="-31750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5pPr>
            <a:lvl6pPr marL="2743200" lvl="5" indent="-31750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6pPr>
            <a:lvl7pPr marL="3200400" lvl="6" indent="-31750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7pPr>
            <a:lvl8pPr marL="3657600" lvl="7" indent="-317500">
              <a:lnSpc>
                <a:spcPct val="115000"/>
              </a:lnSpc>
              <a:spcBef>
                <a:spcPts val="1600"/>
              </a:spcBef>
              <a:spcAft>
                <a:spcPts val="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8pPr>
            <a:lvl9pPr marL="4114800" lvl="8" indent="-317500">
              <a:lnSpc>
                <a:spcPct val="115000"/>
              </a:lnSpc>
              <a:spcBef>
                <a:spcPts val="1600"/>
              </a:spcBef>
              <a:spcAft>
                <a:spcPts val="1600"/>
              </a:spcAft>
              <a:buClr>
                <a:schemeClr val="lt2"/>
              </a:buClr>
              <a:buSzPts val="1400"/>
              <a:buFont typeface="Roboto" panose="02000000000000000000"/>
              <a:buChar char="■"/>
              <a:defRPr>
                <a:solidFill>
                  <a:schemeClr val="lt2"/>
                </a:solidFill>
                <a:latin typeface="Roboto" panose="02000000000000000000"/>
                <a:ea typeface="Roboto" panose="02000000000000000000"/>
                <a:cs typeface="Roboto" panose="02000000000000000000"/>
                <a:sym typeface="Roboto" panose="02000000000000000000"/>
              </a:defRPr>
            </a:lvl9pPr>
          </a:lstStyle>
          <a:p/>
        </p:txBody>
      </p:sp>
      <p:sp>
        <p:nvSpPr>
          <p:cNvPr id="8" name="Google Shape;8;p1"/>
          <p:cNvSpPr txBox="1"/>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panose="02000000000000000000"/>
                <a:ea typeface="Roboto" panose="02000000000000000000"/>
                <a:cs typeface="Roboto" panose="02000000000000000000"/>
                <a:sym typeface="Roboto" panose="02000000000000000000"/>
              </a:defRPr>
            </a:lvl1pPr>
            <a:lvl2pPr lvl="1" algn="r">
              <a:buNone/>
              <a:defRPr sz="1000">
                <a:solidFill>
                  <a:schemeClr val="lt2"/>
                </a:solidFill>
                <a:latin typeface="Roboto" panose="02000000000000000000"/>
                <a:ea typeface="Roboto" panose="02000000000000000000"/>
                <a:cs typeface="Roboto" panose="02000000000000000000"/>
                <a:sym typeface="Roboto" panose="02000000000000000000"/>
              </a:defRPr>
            </a:lvl2pPr>
            <a:lvl3pPr lvl="2" algn="r">
              <a:buNone/>
              <a:defRPr sz="1000">
                <a:solidFill>
                  <a:schemeClr val="lt2"/>
                </a:solidFill>
                <a:latin typeface="Roboto" panose="02000000000000000000"/>
                <a:ea typeface="Roboto" panose="02000000000000000000"/>
                <a:cs typeface="Roboto" panose="02000000000000000000"/>
                <a:sym typeface="Roboto" panose="02000000000000000000"/>
              </a:defRPr>
            </a:lvl3pPr>
            <a:lvl4pPr lvl="3" algn="r">
              <a:buNone/>
              <a:defRPr sz="1000">
                <a:solidFill>
                  <a:schemeClr val="lt2"/>
                </a:solidFill>
                <a:latin typeface="Roboto" panose="02000000000000000000"/>
                <a:ea typeface="Roboto" panose="02000000000000000000"/>
                <a:cs typeface="Roboto" panose="02000000000000000000"/>
                <a:sym typeface="Roboto" panose="02000000000000000000"/>
              </a:defRPr>
            </a:lvl4pPr>
            <a:lvl5pPr lvl="4" algn="r">
              <a:buNone/>
              <a:defRPr sz="1000">
                <a:solidFill>
                  <a:schemeClr val="lt2"/>
                </a:solidFill>
                <a:latin typeface="Roboto" panose="02000000000000000000"/>
                <a:ea typeface="Roboto" panose="02000000000000000000"/>
                <a:cs typeface="Roboto" panose="02000000000000000000"/>
                <a:sym typeface="Roboto" panose="02000000000000000000"/>
              </a:defRPr>
            </a:lvl5pPr>
            <a:lvl6pPr lvl="5" algn="r">
              <a:buNone/>
              <a:defRPr sz="1000">
                <a:solidFill>
                  <a:schemeClr val="lt2"/>
                </a:solidFill>
                <a:latin typeface="Roboto" panose="02000000000000000000"/>
                <a:ea typeface="Roboto" panose="02000000000000000000"/>
                <a:cs typeface="Roboto" panose="02000000000000000000"/>
                <a:sym typeface="Roboto" panose="02000000000000000000"/>
              </a:defRPr>
            </a:lvl6pPr>
            <a:lvl7pPr lvl="6" algn="r">
              <a:buNone/>
              <a:defRPr sz="1000">
                <a:solidFill>
                  <a:schemeClr val="lt2"/>
                </a:solidFill>
                <a:latin typeface="Roboto" panose="02000000000000000000"/>
                <a:ea typeface="Roboto" panose="02000000000000000000"/>
                <a:cs typeface="Roboto" panose="02000000000000000000"/>
                <a:sym typeface="Roboto" panose="02000000000000000000"/>
              </a:defRPr>
            </a:lvl7pPr>
            <a:lvl8pPr lvl="7" algn="r">
              <a:buNone/>
              <a:defRPr sz="1000">
                <a:solidFill>
                  <a:schemeClr val="lt2"/>
                </a:solidFill>
                <a:latin typeface="Roboto" panose="02000000000000000000"/>
                <a:ea typeface="Roboto" panose="02000000000000000000"/>
                <a:cs typeface="Roboto" panose="02000000000000000000"/>
                <a:sym typeface="Roboto" panose="02000000000000000000"/>
              </a:defRPr>
            </a:lvl8pPr>
            <a:lvl9pPr lvl="8" algn="r">
              <a:buNone/>
              <a:defRPr sz="1000">
                <a:solidFill>
                  <a:schemeClr val="lt2"/>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1.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xml"/><Relationship Id="rId1" Type="http://schemas.openxmlformats.org/officeDocument/2006/relationships/image" Target="../media/image7.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1.xml"/><Relationship Id="rId1" Type="http://schemas.openxmlformats.org/officeDocument/2006/relationships/image" Target="../media/image8.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6.xml"/><Relationship Id="rId1"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hyperlink" Target="https://www.kaggle.com/datasets/carrie1/ecommerce-data"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8.xml"/><Relationship Id="rId1"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300" b="1"/>
              <a:t>Customer Segmentation Using RFM Analysis in E-Commerce</a:t>
            </a:r>
            <a:endParaRPr sz="3300" b="1"/>
          </a:p>
        </p:txBody>
      </p:sp>
      <p:sp>
        <p:nvSpPr>
          <p:cNvPr id="68" name="Google Shape;68;p13"/>
          <p:cNvSpPr txBox="1"/>
          <p:nvPr>
            <p:ph type="subTitle" idx="1"/>
          </p:nvPr>
        </p:nvSpPr>
        <p:spPr>
          <a:xfrm>
            <a:off x="390525" y="3277870"/>
            <a:ext cx="4432935" cy="4330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a:t>      </a:t>
            </a:r>
            <a:r>
              <a:rPr lang="en-US" altLang="en-GB" sz="2400"/>
              <a:t>-</a:t>
            </a:r>
            <a:r>
              <a:rPr lang="en-US" altLang="en-GB" sz="2400" b="1"/>
              <a:t>Piyush Narayan Rai</a:t>
            </a:r>
            <a:endParaRPr lang="en-US" altLang="en-GB" sz="2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38" name="Shape 138"/>
        <p:cNvGrpSpPr/>
        <p:nvPr/>
      </p:nvGrpSpPr>
      <p:grpSpPr>
        <a:xfrm>
          <a:off x="0" y="0"/>
          <a:ext cx="0" cy="0"/>
          <a:chOff x="0" y="0"/>
          <a:chExt cx="0" cy="0"/>
        </a:xfrm>
      </p:grpSpPr>
      <p:sp>
        <p:nvSpPr>
          <p:cNvPr id="139" name="Google Shape;139;p22"/>
          <p:cNvSpPr txBox="1"/>
          <p:nvPr>
            <p:ph type="title"/>
          </p:nvPr>
        </p:nvSpPr>
        <p:spPr>
          <a:xfrm>
            <a:off x="311700" y="1249225"/>
            <a:ext cx="8520600" cy="189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26%</a:t>
            </a:r>
            <a:endParaRPr lang="en-GB"/>
          </a:p>
        </p:txBody>
      </p:sp>
      <p:sp>
        <p:nvSpPr>
          <p:cNvPr id="140" name="Google Shape;140;p22"/>
          <p:cNvSpPr txBox="1"/>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Customers </a:t>
            </a:r>
            <a:r>
              <a:rPr lang="en-GB"/>
              <a:t>contribute</a:t>
            </a:r>
            <a:r>
              <a:rPr lang="en-GB"/>
              <a:t> to 80% of the revenue.</a:t>
            </a:r>
            <a:endParaRPr lang="en-GB"/>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311700" y="1249225"/>
            <a:ext cx="8520600" cy="189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21%</a:t>
            </a:r>
            <a:endParaRPr lang="en-GB"/>
          </a:p>
        </p:txBody>
      </p:sp>
      <p:sp>
        <p:nvSpPr>
          <p:cNvPr id="146" name="Google Shape;146;p23"/>
          <p:cNvSpPr txBox="1"/>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Products contribute to 80% of the revenue.</a:t>
            </a:r>
            <a:endParaRPr lang="en-GB"/>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RFM Analysis and Customer Segmentation</a:t>
            </a:r>
            <a:endParaRPr lang="en-GB"/>
          </a:p>
        </p:txBody>
      </p:sp>
      <p:sp>
        <p:nvSpPr>
          <p:cNvPr id="152" name="Google Shape;152;p24"/>
          <p:cNvSpPr txBox="1"/>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a:t>What is RFM?</a:t>
            </a:r>
            <a:endParaRPr sz="1300" b="1"/>
          </a:p>
          <a:p>
            <a:pPr marL="0" lvl="0" indent="0" algn="l" rtl="0">
              <a:lnSpc>
                <a:spcPct val="100000"/>
              </a:lnSpc>
              <a:spcBef>
                <a:spcPts val="1200"/>
              </a:spcBef>
              <a:spcAft>
                <a:spcPts val="0"/>
              </a:spcAft>
              <a:buNone/>
            </a:pPr>
            <a:r>
              <a:rPr lang="en-GB" sz="1300" b="1"/>
              <a:t>Recency (R):</a:t>
            </a:r>
            <a:r>
              <a:rPr lang="en-GB" sz="1300"/>
              <a:t> Days since last purchase</a:t>
            </a:r>
            <a:endParaRPr sz="1300"/>
          </a:p>
          <a:p>
            <a:pPr marL="0" lvl="0" indent="0" algn="l" rtl="0">
              <a:lnSpc>
                <a:spcPct val="100000"/>
              </a:lnSpc>
              <a:spcBef>
                <a:spcPts val="0"/>
              </a:spcBef>
              <a:spcAft>
                <a:spcPts val="0"/>
              </a:spcAft>
              <a:buNone/>
            </a:pPr>
            <a:r>
              <a:rPr lang="en-GB" sz="1300" b="1"/>
              <a:t>Frequency (F):</a:t>
            </a:r>
            <a:r>
              <a:rPr lang="en-GB" sz="1300"/>
              <a:t> Number of purchases</a:t>
            </a:r>
            <a:endParaRPr sz="1300"/>
          </a:p>
          <a:p>
            <a:pPr marL="0" lvl="0" indent="0" algn="l" rtl="0">
              <a:lnSpc>
                <a:spcPct val="100000"/>
              </a:lnSpc>
              <a:spcBef>
                <a:spcPts val="0"/>
              </a:spcBef>
              <a:spcAft>
                <a:spcPts val="0"/>
              </a:spcAft>
              <a:buNone/>
            </a:pPr>
            <a:r>
              <a:rPr lang="en-GB" sz="1300" b="1"/>
              <a:t>Monetary (M):</a:t>
            </a:r>
            <a:r>
              <a:rPr lang="en-GB" sz="1300"/>
              <a:t> Total spending</a:t>
            </a:r>
            <a:endParaRPr sz="1300"/>
          </a:p>
          <a:p>
            <a:pPr marL="0" lvl="0" indent="0" algn="l" rtl="0">
              <a:spcBef>
                <a:spcPts val="1200"/>
              </a:spcBef>
              <a:spcAft>
                <a:spcPts val="0"/>
              </a:spcAft>
              <a:buNone/>
            </a:pPr>
            <a:endParaRPr sz="1300"/>
          </a:p>
          <a:p>
            <a:pPr marL="0" lvl="0" indent="0" algn="l" rtl="0">
              <a:spcBef>
                <a:spcPts val="1200"/>
              </a:spcBef>
              <a:spcAft>
                <a:spcPts val="0"/>
              </a:spcAft>
              <a:buNone/>
            </a:pPr>
            <a:r>
              <a:rPr lang="en-GB" sz="1300"/>
              <a:t>Customers are segmented into </a:t>
            </a:r>
            <a:r>
              <a:rPr lang="en-GB" sz="1300" b="1"/>
              <a:t>five equal buckets</a:t>
            </a:r>
            <a:r>
              <a:rPr lang="en-GB" sz="1300"/>
              <a:t> based on Recency, Frequency, and Monetary values. Each customer is ranked for each metric, assigned a </a:t>
            </a:r>
            <a:r>
              <a:rPr lang="en-GB" sz="1300" b="1"/>
              <a:t>score from 1 to 5</a:t>
            </a:r>
            <a:r>
              <a:rPr lang="en-GB" sz="1300"/>
              <a:t>, and their scores are summed to derive an overall </a:t>
            </a:r>
            <a:r>
              <a:rPr lang="en-GB" sz="1300" b="1"/>
              <a:t>RFM score</a:t>
            </a:r>
            <a:r>
              <a:rPr lang="en-GB" sz="1300"/>
              <a:t> for analysis.</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pic>
        <p:nvPicPr>
          <p:cNvPr id="153" name="Google Shape;153;p24" title="Chart"/>
          <p:cNvPicPr preferRelativeResize="0"/>
          <p:nvPr/>
        </p:nvPicPr>
        <p:blipFill>
          <a:blip r:embed="rId1"/>
          <a:stretch>
            <a:fillRect/>
          </a:stretch>
        </p:blipFill>
        <p:spPr>
          <a:xfrm>
            <a:off x="4471800" y="2176875"/>
            <a:ext cx="4367400" cy="2700509"/>
          </a:xfrm>
          <a:prstGeom prst="rect">
            <a:avLst/>
          </a:prstGeom>
          <a:noFill/>
          <a:ln>
            <a:noFill/>
          </a:ln>
        </p:spPr>
      </p:pic>
      <p:sp>
        <p:nvSpPr>
          <p:cNvPr id="154" name="Google Shape;154;p24"/>
          <p:cNvSpPr txBox="1"/>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58" name="Shape 158"/>
        <p:cNvGrpSpPr/>
        <p:nvPr/>
      </p:nvGrpSpPr>
      <p:grpSpPr>
        <a:xfrm>
          <a:off x="0" y="0"/>
          <a:ext cx="0" cy="0"/>
          <a:chOff x="0" y="0"/>
          <a:chExt cx="0" cy="0"/>
        </a:xfrm>
      </p:grpSpPr>
      <p:pic>
        <p:nvPicPr>
          <p:cNvPr id="159" name="Google Shape;159;p25" title="graph.png"/>
          <p:cNvPicPr preferRelativeResize="0"/>
          <p:nvPr/>
        </p:nvPicPr>
        <p:blipFill>
          <a:blip r:embed="rId1"/>
          <a:stretch>
            <a:fillRect/>
          </a:stretch>
        </p:blipFill>
        <p:spPr>
          <a:xfrm>
            <a:off x="1958250" y="703525"/>
            <a:ext cx="5244527" cy="4439973"/>
          </a:xfrm>
          <a:prstGeom prst="rect">
            <a:avLst/>
          </a:prstGeom>
          <a:noFill/>
          <a:ln>
            <a:noFill/>
          </a:ln>
        </p:spPr>
      </p:pic>
      <p:sp>
        <p:nvSpPr>
          <p:cNvPr id="160" name="Google Shape;160;p25"/>
          <p:cNvSpPr txBox="1"/>
          <p:nvPr/>
        </p:nvSpPr>
        <p:spPr>
          <a:xfrm>
            <a:off x="773700" y="-12950"/>
            <a:ext cx="7596600" cy="7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000">
                <a:solidFill>
                  <a:srgbClr val="737373"/>
                </a:solidFill>
                <a:latin typeface="Roboto" panose="02000000000000000000"/>
                <a:ea typeface="Roboto" panose="02000000000000000000"/>
                <a:cs typeface="Roboto" panose="02000000000000000000"/>
                <a:sym typeface="Roboto" panose="02000000000000000000"/>
              </a:rPr>
              <a:t>Heat Map based on RFM Score</a:t>
            </a:r>
            <a:endParaRPr sz="3000">
              <a:solidFill>
                <a:srgbClr val="737373"/>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RFM Analysis and Customer Segmentation</a:t>
            </a:r>
            <a:endParaRPr lang="en-GB"/>
          </a:p>
        </p:txBody>
      </p:sp>
      <p:pic>
        <p:nvPicPr>
          <p:cNvPr id="166" name="Google Shape;166;p26" title="Heatmap.jpg"/>
          <p:cNvPicPr preferRelativeResize="0"/>
          <p:nvPr/>
        </p:nvPicPr>
        <p:blipFill>
          <a:blip r:embed="rId1"/>
          <a:stretch>
            <a:fillRect/>
          </a:stretch>
        </p:blipFill>
        <p:spPr>
          <a:xfrm>
            <a:off x="573200" y="1806400"/>
            <a:ext cx="3786324" cy="3261051"/>
          </a:xfrm>
          <a:prstGeom prst="rect">
            <a:avLst/>
          </a:prstGeom>
          <a:noFill/>
          <a:ln>
            <a:noFill/>
          </a:ln>
        </p:spPr>
      </p:pic>
      <p:sp>
        <p:nvSpPr>
          <p:cNvPr id="167" name="Google Shape;167;p26"/>
          <p:cNvSpPr txBox="1"/>
          <p:nvPr>
            <p:ph type="body" idx="1"/>
          </p:nvPr>
        </p:nvSpPr>
        <p:spPr>
          <a:xfrm>
            <a:off x="48915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a:t>Based on this RFM Score Analysis, we have four customer segments: </a:t>
            </a:r>
            <a:br>
              <a:rPr lang="en-GB" sz="1300" b="1"/>
            </a:br>
            <a:br>
              <a:rPr lang="en-GB" sz="1300" b="1"/>
            </a:br>
            <a:r>
              <a:rPr lang="en-GB" sz="1300" b="1"/>
              <a:t>1. High Value Customers </a:t>
            </a:r>
            <a:endParaRPr sz="1300" b="1"/>
          </a:p>
          <a:p>
            <a:pPr marL="0" lvl="0" indent="0" algn="l" rtl="0">
              <a:spcBef>
                <a:spcPts val="1200"/>
              </a:spcBef>
              <a:spcAft>
                <a:spcPts val="0"/>
              </a:spcAft>
              <a:buNone/>
            </a:pPr>
            <a:r>
              <a:rPr lang="en-GB" sz="1300" b="1"/>
              <a:t>2. Loyal Customers </a:t>
            </a:r>
            <a:endParaRPr sz="1300" b="1"/>
          </a:p>
          <a:p>
            <a:pPr marL="0" lvl="0" indent="0" algn="l" rtl="0">
              <a:spcBef>
                <a:spcPts val="1200"/>
              </a:spcBef>
              <a:spcAft>
                <a:spcPts val="0"/>
              </a:spcAft>
              <a:buNone/>
            </a:pPr>
            <a:r>
              <a:rPr lang="en-GB" sz="1300" b="1"/>
              <a:t>3. At-Risk Customers</a:t>
            </a:r>
            <a:endParaRPr sz="1300" b="1"/>
          </a:p>
          <a:p>
            <a:pPr marL="0" lvl="0" indent="0" algn="l" rtl="0">
              <a:spcBef>
                <a:spcPts val="1200"/>
              </a:spcBef>
              <a:spcAft>
                <a:spcPts val="0"/>
              </a:spcAft>
              <a:buNone/>
            </a:pPr>
            <a:r>
              <a:rPr lang="en-GB" sz="1300" b="1"/>
              <a:t>4. Dormant Customers</a:t>
            </a:r>
            <a:endParaRPr sz="1300" b="1"/>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71" name="Shape 171"/>
        <p:cNvGrpSpPr/>
        <p:nvPr/>
      </p:nvGrpSpPr>
      <p:grpSpPr>
        <a:xfrm>
          <a:off x="0" y="0"/>
          <a:ext cx="0" cy="0"/>
          <a:chOff x="0" y="0"/>
          <a:chExt cx="0" cy="0"/>
        </a:xfrm>
      </p:grpSpPr>
      <p:sp>
        <p:nvSpPr>
          <p:cNvPr id="172" name="Google Shape;172;p27"/>
          <p:cNvSpPr txBox="1"/>
          <p:nvPr/>
        </p:nvSpPr>
        <p:spPr>
          <a:xfrm>
            <a:off x="0" y="66275"/>
            <a:ext cx="9144000" cy="32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000" b="1">
                <a:solidFill>
                  <a:schemeClr val="lt2"/>
                </a:solidFill>
                <a:latin typeface="Roboto" panose="02000000000000000000"/>
                <a:ea typeface="Roboto" panose="02000000000000000000"/>
                <a:cs typeface="Roboto" panose="02000000000000000000"/>
                <a:sym typeface="Roboto" panose="02000000000000000000"/>
              </a:rPr>
              <a:t> Dashboard</a:t>
            </a:r>
            <a:endParaRPr sz="2000" b="1">
              <a:solidFill>
                <a:schemeClr val="lt2"/>
              </a:solidFill>
              <a:latin typeface="Roboto" panose="02000000000000000000"/>
              <a:ea typeface="Roboto" panose="02000000000000000000"/>
              <a:cs typeface="Roboto" panose="02000000000000000000"/>
              <a:sym typeface="Roboto" panose="02000000000000000000"/>
            </a:endParaRPr>
          </a:p>
        </p:txBody>
      </p:sp>
      <p:pic>
        <p:nvPicPr>
          <p:cNvPr id="173" name="Google Shape;173;p27" title="dashboard-3_page-0001.jpg"/>
          <p:cNvPicPr preferRelativeResize="0"/>
          <p:nvPr/>
        </p:nvPicPr>
        <p:blipFill rotWithShape="1">
          <a:blip r:embed="rId1"/>
          <a:srcRect l="13012" t="930" r="14005" b="1136"/>
          <a:stretch>
            <a:fillRect/>
          </a:stretch>
        </p:blipFill>
        <p:spPr>
          <a:xfrm rot="5400000">
            <a:off x="2248500" y="-1696924"/>
            <a:ext cx="4677626" cy="8984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77" name="Shape 177"/>
        <p:cNvGrpSpPr/>
        <p:nvPr/>
      </p:nvGrpSpPr>
      <p:grpSpPr>
        <a:xfrm>
          <a:off x="0" y="0"/>
          <a:ext cx="0" cy="0"/>
          <a:chOff x="0" y="0"/>
          <a:chExt cx="0" cy="0"/>
        </a:xfrm>
      </p:grpSpPr>
      <p:sp>
        <p:nvSpPr>
          <p:cNvPr id="178" name="Google Shape;178;p28"/>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Recommendations Based on Segments</a:t>
            </a:r>
            <a:endParaRPr lang="en-GB"/>
          </a:p>
        </p:txBody>
      </p:sp>
      <p:sp>
        <p:nvSpPr>
          <p:cNvPr id="179" name="Google Shape;179;p28"/>
          <p:cNvSpPr txBox="1"/>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u="sng"/>
              <a:t>High Value Customers</a:t>
            </a:r>
            <a:endParaRPr sz="1300" b="1" u="sng"/>
          </a:p>
          <a:p>
            <a:pPr marL="0" lvl="0" indent="0" algn="l" rtl="0">
              <a:spcBef>
                <a:spcPts val="1200"/>
              </a:spcBef>
              <a:spcAft>
                <a:spcPts val="0"/>
              </a:spcAft>
              <a:buNone/>
            </a:pPr>
            <a:r>
              <a:rPr lang="en-GB" sz="1300" b="1"/>
              <a:t>Characteristics: </a:t>
            </a:r>
            <a:r>
              <a:rPr lang="en-GB" sz="1300"/>
              <a:t>Brand advocates with exceptional engagement and spending.</a:t>
            </a:r>
            <a:endParaRPr sz="1300"/>
          </a:p>
          <a:p>
            <a:pPr marL="0" lvl="0" indent="0" algn="l" rtl="0">
              <a:spcBef>
                <a:spcPts val="1200"/>
              </a:spcBef>
              <a:spcAft>
                <a:spcPts val="0"/>
              </a:spcAft>
              <a:buNone/>
            </a:pPr>
            <a:r>
              <a:rPr lang="en-GB" sz="1300" b="1"/>
              <a:t>Behaviour: </a:t>
            </a:r>
            <a:r>
              <a:rPr lang="en-GB" sz="1300"/>
              <a:t>Low Recency (recent purchases), High Frequency, High Monetary.</a:t>
            </a:r>
            <a:endParaRPr sz="1300"/>
          </a:p>
          <a:p>
            <a:pPr marL="0" lvl="0" indent="0" algn="l" rtl="0">
              <a:spcBef>
                <a:spcPts val="1200"/>
              </a:spcBef>
              <a:spcAft>
                <a:spcPts val="0"/>
              </a:spcAft>
              <a:buNone/>
            </a:pPr>
            <a:r>
              <a:rPr lang="en-GB" sz="1300" b="1"/>
              <a:t>Strategy: </a:t>
            </a:r>
            <a:r>
              <a:rPr lang="en-GB" sz="1300"/>
              <a:t>Reward with loyalty programs and exclusives.</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pic>
        <p:nvPicPr>
          <p:cNvPr id="180" name="Google Shape;180;p28" title="Chart"/>
          <p:cNvPicPr preferRelativeResize="0"/>
          <p:nvPr/>
        </p:nvPicPr>
        <p:blipFill>
          <a:blip r:embed="rId1"/>
          <a:stretch>
            <a:fillRect/>
          </a:stretch>
        </p:blipFill>
        <p:spPr>
          <a:xfrm>
            <a:off x="4471800" y="2176875"/>
            <a:ext cx="4367400" cy="2700509"/>
          </a:xfrm>
          <a:prstGeom prst="rect">
            <a:avLst/>
          </a:prstGeom>
          <a:noFill/>
          <a:ln>
            <a:noFill/>
          </a:ln>
        </p:spPr>
      </p:pic>
      <p:sp>
        <p:nvSpPr>
          <p:cNvPr id="181" name="Google Shape;181;p28"/>
          <p:cNvSpPr txBox="1"/>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85" name="Shape 185"/>
        <p:cNvGrpSpPr/>
        <p:nvPr/>
      </p:nvGrpSpPr>
      <p:grpSpPr>
        <a:xfrm>
          <a:off x="0" y="0"/>
          <a:ext cx="0" cy="0"/>
          <a:chOff x="0" y="0"/>
          <a:chExt cx="0" cy="0"/>
        </a:xfrm>
      </p:grpSpPr>
      <p:sp>
        <p:nvSpPr>
          <p:cNvPr id="186" name="Google Shape;186;p29"/>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Recommendations Based on Segments</a:t>
            </a:r>
            <a:endParaRPr lang="en-GB"/>
          </a:p>
        </p:txBody>
      </p:sp>
      <p:sp>
        <p:nvSpPr>
          <p:cNvPr id="187" name="Google Shape;187;p29"/>
          <p:cNvSpPr txBox="1"/>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u="sng"/>
              <a:t>Loyal</a:t>
            </a:r>
            <a:r>
              <a:rPr lang="en-GB" sz="1300" b="1" u="sng"/>
              <a:t> Customers</a:t>
            </a:r>
            <a:endParaRPr sz="1300" b="1" u="sng"/>
          </a:p>
          <a:p>
            <a:pPr marL="0" lvl="0" indent="0" algn="l" rtl="0">
              <a:spcBef>
                <a:spcPts val="1200"/>
              </a:spcBef>
              <a:spcAft>
                <a:spcPts val="0"/>
              </a:spcAft>
              <a:buNone/>
            </a:pPr>
            <a:r>
              <a:rPr lang="en-GB" sz="1300" b="1"/>
              <a:t>Characteristics: </a:t>
            </a:r>
            <a:r>
              <a:rPr lang="en-GB" sz="1300"/>
              <a:t>Consistent buyers with moderate activity.</a:t>
            </a:r>
            <a:endParaRPr sz="1300"/>
          </a:p>
          <a:p>
            <a:pPr marL="0" lvl="0" indent="0" algn="l" rtl="0">
              <a:spcBef>
                <a:spcPts val="1200"/>
              </a:spcBef>
              <a:spcAft>
                <a:spcPts val="0"/>
              </a:spcAft>
              <a:buNone/>
            </a:pPr>
            <a:r>
              <a:rPr lang="en-GB" sz="1300" b="1"/>
              <a:t>Behaviour: </a:t>
            </a:r>
            <a:r>
              <a:rPr lang="en-GB" sz="1300"/>
              <a:t>Average Recency, </a:t>
            </a:r>
            <a:r>
              <a:rPr lang="en-GB" sz="1300"/>
              <a:t>Moderately High</a:t>
            </a:r>
            <a:r>
              <a:rPr lang="en-GB" sz="1300"/>
              <a:t> Frequency, High Monetary.</a:t>
            </a:r>
            <a:endParaRPr sz="1300"/>
          </a:p>
          <a:p>
            <a:pPr marL="0" lvl="0" indent="0" algn="l" rtl="0">
              <a:spcBef>
                <a:spcPts val="1200"/>
              </a:spcBef>
              <a:spcAft>
                <a:spcPts val="0"/>
              </a:spcAft>
              <a:buNone/>
            </a:pPr>
            <a:r>
              <a:rPr lang="en-GB" sz="1300" b="1"/>
              <a:t>Strategy: </a:t>
            </a:r>
            <a:r>
              <a:rPr lang="en-GB" sz="1300"/>
              <a:t>Upsell/cross-sell opportunities to boost value.</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pic>
        <p:nvPicPr>
          <p:cNvPr id="188" name="Google Shape;188;p29" title="Chart"/>
          <p:cNvPicPr preferRelativeResize="0"/>
          <p:nvPr/>
        </p:nvPicPr>
        <p:blipFill>
          <a:blip r:embed="rId1"/>
          <a:stretch>
            <a:fillRect/>
          </a:stretch>
        </p:blipFill>
        <p:spPr>
          <a:xfrm>
            <a:off x="4471800" y="2176875"/>
            <a:ext cx="4367400" cy="2700509"/>
          </a:xfrm>
          <a:prstGeom prst="rect">
            <a:avLst/>
          </a:prstGeom>
          <a:noFill/>
          <a:ln>
            <a:noFill/>
          </a:ln>
        </p:spPr>
      </p:pic>
      <p:sp>
        <p:nvSpPr>
          <p:cNvPr id="189" name="Google Shape;189;p29"/>
          <p:cNvSpPr txBox="1"/>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93" name="Shape 193"/>
        <p:cNvGrpSpPr/>
        <p:nvPr/>
      </p:nvGrpSpPr>
      <p:grpSpPr>
        <a:xfrm>
          <a:off x="0" y="0"/>
          <a:ext cx="0" cy="0"/>
          <a:chOff x="0" y="0"/>
          <a:chExt cx="0" cy="0"/>
        </a:xfrm>
      </p:grpSpPr>
      <p:sp>
        <p:nvSpPr>
          <p:cNvPr id="194" name="Google Shape;194;p30"/>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Recommendations Based on Segments</a:t>
            </a:r>
            <a:endParaRPr lang="en-GB"/>
          </a:p>
        </p:txBody>
      </p:sp>
      <p:sp>
        <p:nvSpPr>
          <p:cNvPr id="195" name="Google Shape;195;p30"/>
          <p:cNvSpPr txBox="1"/>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u="sng"/>
              <a:t>At-Risk</a:t>
            </a:r>
            <a:r>
              <a:rPr lang="en-GB" sz="1300" b="1" u="sng"/>
              <a:t> Customers</a:t>
            </a:r>
            <a:endParaRPr sz="1300" b="1" u="sng"/>
          </a:p>
          <a:p>
            <a:pPr marL="0" lvl="0" indent="0" algn="l" rtl="0">
              <a:spcBef>
                <a:spcPts val="1200"/>
              </a:spcBef>
              <a:spcAft>
                <a:spcPts val="0"/>
              </a:spcAft>
              <a:buNone/>
            </a:pPr>
            <a:r>
              <a:rPr lang="en-GB" sz="1300" b="1"/>
              <a:t>Characteristics: </a:t>
            </a:r>
            <a:r>
              <a:rPr lang="en-GB" sz="1300"/>
              <a:t>Not-so Consistent buyers</a:t>
            </a:r>
            <a:endParaRPr sz="1300"/>
          </a:p>
          <a:p>
            <a:pPr marL="0" lvl="0" indent="0" algn="l" rtl="0">
              <a:spcBef>
                <a:spcPts val="1200"/>
              </a:spcBef>
              <a:spcAft>
                <a:spcPts val="0"/>
              </a:spcAft>
              <a:buNone/>
            </a:pPr>
            <a:r>
              <a:rPr lang="en-GB" sz="1300" b="1"/>
              <a:t>Behaviour: </a:t>
            </a:r>
            <a:r>
              <a:rPr lang="en-GB" sz="1300"/>
              <a:t>Moderately</a:t>
            </a:r>
            <a:r>
              <a:rPr lang="en-GB" sz="1300"/>
              <a:t> High Recency, Low Frequency, Variable Monetary.</a:t>
            </a:r>
            <a:endParaRPr sz="1300"/>
          </a:p>
          <a:p>
            <a:pPr marL="0" lvl="0" indent="0" algn="l" rtl="0">
              <a:spcBef>
                <a:spcPts val="1200"/>
              </a:spcBef>
              <a:spcAft>
                <a:spcPts val="0"/>
              </a:spcAft>
              <a:buNone/>
            </a:pPr>
            <a:r>
              <a:rPr lang="en-GB" sz="1300" b="1"/>
              <a:t>Strategy: </a:t>
            </a:r>
            <a:r>
              <a:rPr lang="en-GB" sz="1300"/>
              <a:t>Personalized emails and Limited-time promotions to regain interest.</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pic>
        <p:nvPicPr>
          <p:cNvPr id="196" name="Google Shape;196;p30" title="Chart"/>
          <p:cNvPicPr preferRelativeResize="0"/>
          <p:nvPr/>
        </p:nvPicPr>
        <p:blipFill>
          <a:blip r:embed="rId1"/>
          <a:stretch>
            <a:fillRect/>
          </a:stretch>
        </p:blipFill>
        <p:spPr>
          <a:xfrm>
            <a:off x="4471800" y="2176875"/>
            <a:ext cx="4367400" cy="2700509"/>
          </a:xfrm>
          <a:prstGeom prst="rect">
            <a:avLst/>
          </a:prstGeom>
          <a:noFill/>
          <a:ln>
            <a:noFill/>
          </a:ln>
        </p:spPr>
      </p:pic>
      <p:sp>
        <p:nvSpPr>
          <p:cNvPr id="197" name="Google Shape;197;p30"/>
          <p:cNvSpPr txBox="1"/>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01" name="Shape 201"/>
        <p:cNvGrpSpPr/>
        <p:nvPr/>
      </p:nvGrpSpPr>
      <p:grpSpPr>
        <a:xfrm>
          <a:off x="0" y="0"/>
          <a:ext cx="0" cy="0"/>
          <a:chOff x="0" y="0"/>
          <a:chExt cx="0" cy="0"/>
        </a:xfrm>
      </p:grpSpPr>
      <p:sp>
        <p:nvSpPr>
          <p:cNvPr id="202" name="Google Shape;202;p31"/>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Recommendations Based on Segments</a:t>
            </a:r>
            <a:endParaRPr lang="en-GB"/>
          </a:p>
        </p:txBody>
      </p:sp>
      <p:sp>
        <p:nvSpPr>
          <p:cNvPr id="203" name="Google Shape;203;p31"/>
          <p:cNvSpPr txBox="1"/>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u="sng"/>
              <a:t>Dormant</a:t>
            </a:r>
            <a:r>
              <a:rPr lang="en-GB" sz="1300" b="1" u="sng"/>
              <a:t> Customers</a:t>
            </a:r>
            <a:endParaRPr sz="1300" b="1" u="sng"/>
          </a:p>
          <a:p>
            <a:pPr marL="0" lvl="0" indent="0" algn="l" rtl="0">
              <a:spcBef>
                <a:spcPts val="1200"/>
              </a:spcBef>
              <a:spcAft>
                <a:spcPts val="0"/>
              </a:spcAft>
              <a:buNone/>
            </a:pPr>
            <a:r>
              <a:rPr lang="en-GB" sz="1300" b="1"/>
              <a:t>Characteristics: </a:t>
            </a:r>
            <a:r>
              <a:rPr lang="en-GB" sz="1300"/>
              <a:t>Declining engagement with potential churn risk.</a:t>
            </a:r>
            <a:endParaRPr sz="1300"/>
          </a:p>
          <a:p>
            <a:pPr marL="0" lvl="0" indent="0" algn="l" rtl="0">
              <a:spcBef>
                <a:spcPts val="1200"/>
              </a:spcBef>
              <a:spcAft>
                <a:spcPts val="0"/>
              </a:spcAft>
              <a:buNone/>
            </a:pPr>
            <a:r>
              <a:rPr lang="en-GB" sz="1300" b="1"/>
              <a:t>Behaviour: </a:t>
            </a:r>
            <a:r>
              <a:rPr lang="en-GB" sz="1300"/>
              <a:t>High Recency, Below Average Frequency, Low Monetary.</a:t>
            </a:r>
            <a:endParaRPr sz="1300"/>
          </a:p>
          <a:p>
            <a:pPr marL="0" lvl="0" indent="0" algn="l" rtl="0">
              <a:spcBef>
                <a:spcPts val="1200"/>
              </a:spcBef>
              <a:spcAft>
                <a:spcPts val="0"/>
              </a:spcAft>
              <a:buNone/>
            </a:pPr>
            <a:r>
              <a:rPr lang="en-GB" sz="1300" b="1"/>
              <a:t>Strategy: </a:t>
            </a:r>
            <a:r>
              <a:rPr lang="en-GB" sz="1300"/>
              <a:t>Win-back campaigns or surveys to address dissatisfaction.</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pic>
        <p:nvPicPr>
          <p:cNvPr id="204" name="Google Shape;204;p31" title="Chart"/>
          <p:cNvPicPr preferRelativeResize="0"/>
          <p:nvPr/>
        </p:nvPicPr>
        <p:blipFill>
          <a:blip r:embed="rId1"/>
          <a:stretch>
            <a:fillRect/>
          </a:stretch>
        </p:blipFill>
        <p:spPr>
          <a:xfrm>
            <a:off x="4471800" y="2176875"/>
            <a:ext cx="4367400" cy="2700509"/>
          </a:xfrm>
          <a:prstGeom prst="rect">
            <a:avLst/>
          </a:prstGeom>
          <a:noFill/>
          <a:ln>
            <a:noFill/>
          </a:ln>
        </p:spPr>
      </p:pic>
      <p:sp>
        <p:nvSpPr>
          <p:cNvPr id="205" name="Google Shape;205;p31"/>
          <p:cNvSpPr txBox="1"/>
          <p:nvPr>
            <p:ph type="body" idx="1"/>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72" name="Shape 72"/>
        <p:cNvGrpSpPr/>
        <p:nvPr/>
      </p:nvGrpSpPr>
      <p:grpSpPr>
        <a:xfrm>
          <a:off x="0" y="0"/>
          <a:ext cx="0" cy="0"/>
          <a:chOff x="0" y="0"/>
          <a:chExt cx="0" cy="0"/>
        </a:xfrm>
      </p:grpSpPr>
      <p:sp>
        <p:nvSpPr>
          <p:cNvPr id="73" name="Google Shape;73;p14"/>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Problem Statement and Objective </a:t>
            </a:r>
            <a:endParaRPr lang="en-GB"/>
          </a:p>
        </p:txBody>
      </p:sp>
      <p:sp>
        <p:nvSpPr>
          <p:cNvPr id="74" name="Google Shape;74;p14"/>
          <p:cNvSpPr txBox="1"/>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500">
                <a:latin typeface="Roboto SemiBold" panose="02000000000000000000"/>
                <a:ea typeface="Roboto SemiBold" panose="02000000000000000000"/>
                <a:cs typeface="Roboto SemiBold" panose="02000000000000000000"/>
                <a:sym typeface="Roboto SemiBold" panose="02000000000000000000"/>
              </a:rPr>
              <a:t>Problem Statement: </a:t>
            </a:r>
            <a:endParaRPr sz="1500">
              <a:latin typeface="Roboto SemiBold" panose="02000000000000000000"/>
              <a:ea typeface="Roboto SemiBold" panose="02000000000000000000"/>
              <a:cs typeface="Roboto SemiBold" panose="02000000000000000000"/>
              <a:sym typeface="Roboto SemiBold" panose="02000000000000000000"/>
            </a:endParaRPr>
          </a:p>
          <a:p>
            <a:pPr marL="0" lvl="0" indent="0" algn="l" rtl="0">
              <a:lnSpc>
                <a:spcPct val="115000"/>
              </a:lnSpc>
              <a:spcBef>
                <a:spcPts val="0"/>
              </a:spcBef>
              <a:spcAft>
                <a:spcPts val="0"/>
              </a:spcAft>
              <a:buNone/>
            </a:pPr>
            <a:r>
              <a:rPr lang="en-GB" sz="1300"/>
              <a:t>E-commerce businesses generate vast amounts of transactional data but often struggle to leverage it for actionable customer segmentation. Understanding purchasing patterns is crucial for predicting behavior, improving retention, reducing churn, and maximizing customer lifetime value. A structured approach is needed to identify high-value customers, detect trends, and optimize targeted marketing strategies.</a:t>
            </a:r>
            <a:endParaRPr sz="1300"/>
          </a:p>
          <a:p>
            <a:pPr marL="0" lvl="0" indent="0" algn="l" rtl="0">
              <a:lnSpc>
                <a:spcPct val="115000"/>
              </a:lnSpc>
              <a:spcBef>
                <a:spcPts val="0"/>
              </a:spcBef>
              <a:spcAft>
                <a:spcPts val="0"/>
              </a:spcAft>
              <a:buNone/>
            </a:pPr>
            <a:endParaRPr sz="1300"/>
          </a:p>
          <a:p>
            <a:pPr marL="0" lvl="0" indent="0" algn="l" rtl="0">
              <a:lnSpc>
                <a:spcPct val="115000"/>
              </a:lnSpc>
              <a:spcBef>
                <a:spcPts val="0"/>
              </a:spcBef>
              <a:spcAft>
                <a:spcPts val="0"/>
              </a:spcAft>
              <a:buNone/>
            </a:pPr>
            <a:endParaRPr sz="1300"/>
          </a:p>
          <a:p>
            <a:pPr marL="0" lvl="0" indent="0" algn="l" rtl="0">
              <a:lnSpc>
                <a:spcPct val="115000"/>
              </a:lnSpc>
              <a:spcBef>
                <a:spcPts val="0"/>
              </a:spcBef>
              <a:spcAft>
                <a:spcPts val="0"/>
              </a:spcAft>
              <a:buNone/>
            </a:pPr>
            <a:r>
              <a:rPr lang="en-GB" sz="1500">
                <a:latin typeface="Roboto SemiBold" panose="02000000000000000000"/>
                <a:ea typeface="Roboto SemiBold" panose="02000000000000000000"/>
                <a:cs typeface="Roboto SemiBold" panose="02000000000000000000"/>
                <a:sym typeface="Roboto SemiBold" panose="02000000000000000000"/>
              </a:rPr>
              <a:t>Objective:</a:t>
            </a:r>
            <a:endParaRPr sz="1500">
              <a:latin typeface="Roboto SemiBold" panose="02000000000000000000"/>
              <a:ea typeface="Roboto SemiBold" panose="02000000000000000000"/>
              <a:cs typeface="Roboto SemiBold" panose="02000000000000000000"/>
              <a:sym typeface="Roboto SemiBold" panose="02000000000000000000"/>
            </a:endParaRPr>
          </a:p>
          <a:p>
            <a:pPr marL="457200" lvl="0" indent="-311150" algn="l" rtl="0">
              <a:lnSpc>
                <a:spcPct val="115000"/>
              </a:lnSpc>
              <a:spcBef>
                <a:spcPts val="0"/>
              </a:spcBef>
              <a:spcAft>
                <a:spcPts val="0"/>
              </a:spcAft>
              <a:buSzPts val="1300"/>
              <a:buChar char="●"/>
            </a:pPr>
            <a:r>
              <a:rPr lang="en-GB" sz="1300"/>
              <a:t>Utilize the RFM (Recency, Frequency, Monetary) framework to segment e-commerce customers.</a:t>
            </a:r>
            <a:endParaRPr sz="1300"/>
          </a:p>
          <a:p>
            <a:pPr marL="457200" lvl="0" indent="-311150" algn="l" rtl="0">
              <a:lnSpc>
                <a:spcPct val="115000"/>
              </a:lnSpc>
              <a:spcBef>
                <a:spcPts val="0"/>
              </a:spcBef>
              <a:spcAft>
                <a:spcPts val="0"/>
              </a:spcAft>
              <a:buSzPts val="1300"/>
              <a:buChar char="●"/>
            </a:pPr>
            <a:r>
              <a:rPr lang="en-GB" sz="1300"/>
              <a:t>Analyze purchasing patterns to identify high-value customers and at-risk segments.</a:t>
            </a:r>
            <a:endParaRPr sz="1300"/>
          </a:p>
          <a:p>
            <a:pPr marL="457200" lvl="0" indent="-311150" algn="l" rtl="0">
              <a:lnSpc>
                <a:spcPct val="115000"/>
              </a:lnSpc>
              <a:spcBef>
                <a:spcPts val="0"/>
              </a:spcBef>
              <a:spcAft>
                <a:spcPts val="0"/>
              </a:spcAft>
              <a:buSzPts val="1300"/>
              <a:buChar char="●"/>
            </a:pPr>
            <a:r>
              <a:rPr lang="en-GB" sz="1300"/>
              <a:t>Create targeted marketing strategies to improve customer retention and satisfaction.</a:t>
            </a:r>
            <a:endParaRPr sz="1300"/>
          </a:p>
          <a:p>
            <a:pPr marL="0" lvl="0" indent="0" algn="l" rtl="0">
              <a:spcBef>
                <a:spcPts val="0"/>
              </a:spcBef>
              <a:spcAft>
                <a:spcPts val="1600"/>
              </a:spcAft>
              <a:buNone/>
            </a:p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09" name="Shape 209"/>
        <p:cNvGrpSpPr/>
        <p:nvPr/>
      </p:nvGrpSpPr>
      <p:grpSpPr>
        <a:xfrm>
          <a:off x="0" y="0"/>
          <a:ext cx="0" cy="0"/>
          <a:chOff x="0" y="0"/>
          <a:chExt cx="0" cy="0"/>
        </a:xfrm>
      </p:grpSpPr>
      <p:sp>
        <p:nvSpPr>
          <p:cNvPr id="210" name="Google Shape;210;p32"/>
          <p:cNvSpPr txBox="1"/>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000"/>
              <a:t>Thanks</a:t>
            </a:r>
            <a:r>
              <a:rPr lang="en-US" altLang="en-GB" sz="3000"/>
              <a:t> You</a:t>
            </a:r>
            <a:r>
              <a:rPr lang="en-GB" sz="3000"/>
              <a:t>!</a:t>
            </a:r>
            <a:endParaRPr sz="3000"/>
          </a:p>
        </p:txBody>
      </p:sp>
      <p:sp>
        <p:nvSpPr>
          <p:cNvPr id="211" name="Google Shape;211;p32"/>
          <p:cNvSpPr txBox="1"/>
          <p:nvPr>
            <p:ph type="body" idx="1"/>
          </p:nvPr>
        </p:nvSpPr>
        <p:spPr>
          <a:xfrm>
            <a:off x="0" y="1465580"/>
            <a:ext cx="3435985" cy="316357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None/>
            </a:pPr>
            <a:r>
              <a:rPr lang="en-US" altLang="en-US" sz="1400"/>
              <a:t>Piyush Narayan Rai</a:t>
            </a:r>
            <a:endParaRPr lang="en-US" altLang="en-US" sz="1400"/>
          </a:p>
          <a:p>
            <a:pPr marL="0" lvl="0" indent="0" algn="l" rtl="0">
              <a:spcBef>
                <a:spcPts val="0"/>
              </a:spcBef>
              <a:spcAft>
                <a:spcPts val="0"/>
              </a:spcAft>
              <a:buNone/>
            </a:pPr>
            <a:r>
              <a:rPr lang="en-US" altLang="en-US" sz="1400"/>
              <a:t>B.Tech – Metallurgical and Materials Engineering</a:t>
            </a:r>
            <a:endParaRPr lang="en-US" altLang="en-US" sz="1400"/>
          </a:p>
          <a:p>
            <a:pPr marL="0" lvl="0" indent="0" algn="l" rtl="0">
              <a:spcBef>
                <a:spcPts val="0"/>
              </a:spcBef>
              <a:spcAft>
                <a:spcPts val="0"/>
              </a:spcAft>
              <a:buNone/>
            </a:pPr>
            <a:r>
              <a:rPr lang="en-US" altLang="en-US" sz="1400"/>
              <a:t>E-mail: piyushnarayanrainitd@gmail.com</a:t>
            </a:r>
            <a:endParaRPr lang="en-US" altLang="en-US" sz="1400"/>
          </a:p>
          <a:p>
            <a:pPr marL="0" lvl="0" indent="0" algn="l" rtl="0">
              <a:spcBef>
                <a:spcPts val="0"/>
              </a:spcBef>
              <a:spcAft>
                <a:spcPts val="0"/>
              </a:spcAft>
              <a:buNone/>
            </a:pPr>
            <a:r>
              <a:rPr lang="en-US" altLang="en-US" sz="1400"/>
              <a:t>LinkedIn: https://www.linkedin.com/in/piyush-narayan-rai-457a29250/ </a:t>
            </a:r>
            <a:endParaRPr lang="en-US" altLang="en-US" sz="1400"/>
          </a:p>
        </p:txBody>
      </p:sp>
      <p:pic>
        <p:nvPicPr>
          <p:cNvPr id="212" name="Google Shape;212;p32" descr="Black and white upward shot of Golden Gate Bridge"/>
          <p:cNvPicPr preferRelativeResize="0"/>
          <p:nvPr/>
        </p:nvPicPr>
        <p:blipFill rotWithShape="1">
          <a:blip r:embed="rId1"/>
          <a:srcRect l="19071" t="9" r="4853"/>
          <a:stretch>
            <a:fillRect/>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Dataset Overview</a:t>
            </a:r>
            <a:endParaRPr lang="en-GB"/>
          </a:p>
        </p:txBody>
      </p:sp>
      <p:sp>
        <p:nvSpPr>
          <p:cNvPr id="80" name="Google Shape;80;p15"/>
          <p:cNvSpPr txBox="1"/>
          <p:nvPr>
            <p:ph type="body" idx="1"/>
          </p:nvPr>
        </p:nvSpPr>
        <p:spPr>
          <a:xfrm>
            <a:off x="471900" y="1919075"/>
            <a:ext cx="3999900" cy="2958300"/>
          </a:xfrm>
          <a:prstGeom prst="rect">
            <a:avLst/>
          </a:prstGeom>
        </p:spPr>
        <p:txBody>
          <a:bodyPr spcFirstLastPara="1" wrap="square" lIns="91425" tIns="91425" rIns="91425" bIns="91425" anchor="t" anchorCtr="0">
            <a:noAutofit/>
          </a:bodyPr>
          <a:lstStyle/>
          <a:p>
            <a:pPr marL="457200" lvl="0" indent="-298450" algn="l" rtl="0">
              <a:spcBef>
                <a:spcPts val="1200"/>
              </a:spcBef>
              <a:spcAft>
                <a:spcPts val="0"/>
              </a:spcAft>
              <a:buClr>
                <a:srgbClr val="000000"/>
              </a:buClr>
              <a:buSzPts val="1100"/>
              <a:buFont typeface="Arial" panose="020B0604020202020204"/>
              <a:buChar char="●"/>
            </a:pPr>
            <a:r>
              <a:rPr lang="en-GB" sz="1300" b="1"/>
              <a:t>Source:</a:t>
            </a:r>
            <a:r>
              <a:rPr lang="en-GB" sz="1300"/>
              <a:t> [</a:t>
            </a:r>
            <a:r>
              <a:rPr lang="en-GB" sz="1300" u="sng">
                <a:solidFill>
                  <a:schemeClr val="hlink"/>
                </a:solidFill>
                <a:hlinkClick r:id="rId1"/>
              </a:rPr>
              <a:t>Kaggle - E-commerce Dataset</a:t>
            </a:r>
            <a:r>
              <a:rPr lang="en-GB" sz="1300"/>
              <a:t>]</a:t>
            </a:r>
            <a:endParaRPr sz="1300"/>
          </a:p>
          <a:p>
            <a:pPr marL="457200" lvl="0" indent="0" algn="l" rtl="0">
              <a:spcBef>
                <a:spcPts val="1200"/>
              </a:spcBef>
              <a:spcAft>
                <a:spcPts val="0"/>
              </a:spcAft>
              <a:buNone/>
            </a:pPr>
            <a:endParaRPr sz="1300"/>
          </a:p>
          <a:p>
            <a:pPr marL="457200" lvl="0" indent="-298450" algn="l" rtl="0">
              <a:spcBef>
                <a:spcPts val="1200"/>
              </a:spcBef>
              <a:spcAft>
                <a:spcPts val="0"/>
              </a:spcAft>
              <a:buClr>
                <a:srgbClr val="000000"/>
              </a:buClr>
              <a:buSzPts val="1100"/>
              <a:buFont typeface="Arial" panose="020B0604020202020204"/>
              <a:buChar char="●"/>
            </a:pPr>
            <a:r>
              <a:rPr lang="en-GB" sz="1300" b="1"/>
              <a:t>Size: </a:t>
            </a:r>
            <a:r>
              <a:rPr lang="en-GB" sz="1300"/>
              <a:t>(541909, 8)</a:t>
            </a:r>
            <a:endParaRPr sz="1300"/>
          </a:p>
          <a:p>
            <a:pPr marL="457200" lvl="0" indent="0" algn="l" rtl="0">
              <a:spcBef>
                <a:spcPts val="1200"/>
              </a:spcBef>
              <a:spcAft>
                <a:spcPts val="0"/>
              </a:spcAft>
              <a:buNone/>
            </a:pPr>
            <a:endParaRPr sz="1300"/>
          </a:p>
          <a:p>
            <a:pPr marL="457200" lvl="0" indent="-311150" algn="l" rtl="0">
              <a:spcBef>
                <a:spcPts val="1200"/>
              </a:spcBef>
              <a:spcAft>
                <a:spcPts val="0"/>
              </a:spcAft>
              <a:buClr>
                <a:srgbClr val="000000"/>
              </a:buClr>
              <a:buSzPts val="1300"/>
              <a:buFont typeface="Arial" panose="020B0604020202020204"/>
              <a:buChar char="●"/>
            </a:pPr>
            <a:r>
              <a:rPr lang="en-GB" sz="1300" b="1"/>
              <a:t>Timeframe:</a:t>
            </a:r>
            <a:r>
              <a:rPr lang="en-GB" sz="1300"/>
              <a:t> 01/12/2010 to 09/12/2011</a:t>
            </a:r>
            <a:endParaRPr sz="1300"/>
          </a:p>
          <a:p>
            <a:pPr marL="457200" lvl="0" indent="0" algn="l" rtl="0">
              <a:spcBef>
                <a:spcPts val="1200"/>
              </a:spcBef>
              <a:spcAft>
                <a:spcPts val="0"/>
              </a:spcAft>
              <a:buNone/>
            </a:pPr>
            <a:endParaRPr sz="1300"/>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panose="020B0604020202020204"/>
              <a:ea typeface="Arial" panose="020B0604020202020204"/>
              <a:cs typeface="Arial" panose="020B0604020202020204"/>
              <a:sym typeface="Arial" panose="020B0604020202020204"/>
            </a:endParaRPr>
          </a:p>
          <a:p>
            <a:pPr marL="0" lvl="0" indent="0" algn="l" rtl="0">
              <a:spcBef>
                <a:spcPts val="1200"/>
              </a:spcBef>
              <a:spcAft>
                <a:spcPts val="1600"/>
              </a:spcAft>
              <a:buNone/>
            </a:pPr>
          </a:p>
        </p:txBody>
      </p:sp>
      <p:sp>
        <p:nvSpPr>
          <p:cNvPr id="81" name="Google Shape;81;p15"/>
          <p:cNvSpPr txBox="1"/>
          <p:nvPr>
            <p:ph type="body" idx="2"/>
          </p:nvPr>
        </p:nvSpPr>
        <p:spPr>
          <a:xfrm>
            <a:off x="4694250" y="1919075"/>
            <a:ext cx="3999900" cy="30249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300" b="1"/>
              <a:t>   </a:t>
            </a:r>
            <a:r>
              <a:rPr lang="en-GB" sz="1300" b="1" u="sng"/>
              <a:t>Key Variables:</a:t>
            </a:r>
            <a:endParaRPr sz="1300" b="1" u="sng"/>
          </a:p>
          <a:p>
            <a:pPr marL="457200" lvl="0" indent="-311150" algn="l" rtl="0">
              <a:spcBef>
                <a:spcPts val="1500"/>
              </a:spcBef>
              <a:spcAft>
                <a:spcPts val="0"/>
              </a:spcAft>
              <a:buClr>
                <a:schemeClr val="lt2"/>
              </a:buClr>
              <a:buSzPts val="1300"/>
              <a:buFont typeface="Arial" panose="020B0604020202020204"/>
              <a:buChar char="●"/>
            </a:pPr>
            <a:r>
              <a:rPr lang="en-GB" sz="1300" b="1"/>
              <a:t>InvoiceNo: </a:t>
            </a:r>
            <a:r>
              <a:rPr lang="en-GB" sz="1300"/>
              <a:t>Unique transaction ID</a:t>
            </a:r>
            <a:endParaRPr sz="1300"/>
          </a:p>
          <a:p>
            <a:pPr marL="457200" lvl="0" indent="-311150" algn="l" rtl="0">
              <a:spcBef>
                <a:spcPts val="0"/>
              </a:spcBef>
              <a:spcAft>
                <a:spcPts val="0"/>
              </a:spcAft>
              <a:buClr>
                <a:schemeClr val="lt2"/>
              </a:buClr>
              <a:buSzPts val="1300"/>
              <a:buFont typeface="Arial" panose="020B0604020202020204"/>
              <a:buChar char="●"/>
            </a:pPr>
            <a:r>
              <a:rPr lang="en-GB" sz="1300" b="1"/>
              <a:t>StockCode: </a:t>
            </a:r>
            <a:r>
              <a:rPr lang="en-GB" sz="1300"/>
              <a:t>Unique product identifier</a:t>
            </a:r>
            <a:endParaRPr sz="1300"/>
          </a:p>
          <a:p>
            <a:pPr marL="457200" lvl="0" indent="-311150" algn="l" rtl="0">
              <a:spcBef>
                <a:spcPts val="0"/>
              </a:spcBef>
              <a:spcAft>
                <a:spcPts val="0"/>
              </a:spcAft>
              <a:buClr>
                <a:srgbClr val="3C4043"/>
              </a:buClr>
              <a:buSzPts val="1300"/>
              <a:buFont typeface="Arial" panose="020B0604020202020204"/>
              <a:buChar char="●"/>
            </a:pPr>
            <a:r>
              <a:rPr lang="en-GB" sz="1300" b="1"/>
              <a:t>Description: </a:t>
            </a:r>
            <a:r>
              <a:rPr lang="en-GB" sz="1300"/>
              <a:t>Product description</a:t>
            </a:r>
            <a:endParaRPr sz="1300"/>
          </a:p>
          <a:p>
            <a:pPr marL="457200" lvl="0" indent="-311150" algn="l" rtl="0">
              <a:spcBef>
                <a:spcPts val="0"/>
              </a:spcBef>
              <a:spcAft>
                <a:spcPts val="0"/>
              </a:spcAft>
              <a:buClr>
                <a:schemeClr val="lt2"/>
              </a:buClr>
              <a:buSzPts val="1300"/>
              <a:buFont typeface="Arial" panose="020B0604020202020204"/>
              <a:buChar char="●"/>
            </a:pPr>
            <a:r>
              <a:rPr lang="en-GB" sz="1300" b="1">
                <a:solidFill>
                  <a:schemeClr val="accent3"/>
                </a:solidFill>
              </a:rPr>
              <a:t>Quantity:</a:t>
            </a:r>
            <a:r>
              <a:rPr lang="en-GB" sz="1300" b="1"/>
              <a:t> </a:t>
            </a:r>
            <a:r>
              <a:rPr lang="en-GB" sz="1300"/>
              <a:t>Number of items purchased</a:t>
            </a:r>
            <a:endParaRPr sz="1300"/>
          </a:p>
          <a:p>
            <a:pPr marL="457200" lvl="0" indent="-311150" algn="l" rtl="0">
              <a:spcBef>
                <a:spcPts val="0"/>
              </a:spcBef>
              <a:spcAft>
                <a:spcPts val="0"/>
              </a:spcAft>
              <a:buClr>
                <a:schemeClr val="lt2"/>
              </a:buClr>
              <a:buSzPts val="1300"/>
              <a:buFont typeface="Arial" panose="020B0604020202020204"/>
              <a:buChar char="●"/>
            </a:pPr>
            <a:r>
              <a:rPr lang="en-GB" sz="1300" b="1">
                <a:solidFill>
                  <a:schemeClr val="accent2"/>
                </a:solidFill>
              </a:rPr>
              <a:t>InvoiceDate:</a:t>
            </a:r>
            <a:r>
              <a:rPr lang="en-GB" sz="1300" b="1"/>
              <a:t> </a:t>
            </a:r>
            <a:r>
              <a:rPr lang="en-GB" sz="1300"/>
              <a:t>Timestamp of purchase</a:t>
            </a:r>
            <a:endParaRPr sz="1300"/>
          </a:p>
          <a:p>
            <a:pPr marL="457200" lvl="0" indent="-311150" algn="l" rtl="0">
              <a:spcBef>
                <a:spcPts val="0"/>
              </a:spcBef>
              <a:spcAft>
                <a:spcPts val="0"/>
              </a:spcAft>
              <a:buClr>
                <a:schemeClr val="lt2"/>
              </a:buClr>
              <a:buSzPts val="1300"/>
              <a:buFont typeface="Arial" panose="020B0604020202020204"/>
              <a:buChar char="●"/>
            </a:pPr>
            <a:r>
              <a:rPr lang="en-GB" sz="1300" b="1">
                <a:solidFill>
                  <a:schemeClr val="accent3"/>
                </a:solidFill>
              </a:rPr>
              <a:t>UnitPrice:</a:t>
            </a:r>
            <a:r>
              <a:rPr lang="en-GB" sz="1300" b="1"/>
              <a:t> </a:t>
            </a:r>
            <a:r>
              <a:rPr lang="en-GB" sz="1300"/>
              <a:t>Price per unit in GBP</a:t>
            </a:r>
            <a:endParaRPr sz="1300"/>
          </a:p>
          <a:p>
            <a:pPr marL="457200" lvl="0" indent="-311150" algn="l" rtl="0">
              <a:spcBef>
                <a:spcPts val="0"/>
              </a:spcBef>
              <a:spcAft>
                <a:spcPts val="0"/>
              </a:spcAft>
              <a:buClr>
                <a:schemeClr val="lt2"/>
              </a:buClr>
              <a:buSzPts val="1300"/>
              <a:buFont typeface="Arial" panose="020B0604020202020204"/>
              <a:buChar char="●"/>
            </a:pPr>
            <a:r>
              <a:rPr lang="en-GB" sz="1300" b="1">
                <a:solidFill>
                  <a:schemeClr val="accent3"/>
                </a:solidFill>
              </a:rPr>
              <a:t>CustomerID: </a:t>
            </a:r>
            <a:r>
              <a:rPr lang="en-GB" sz="1300"/>
              <a:t>Unique customer identifier</a:t>
            </a:r>
            <a:endParaRPr sz="1300"/>
          </a:p>
          <a:p>
            <a:pPr marL="457200" lvl="0" indent="-311150" algn="l" rtl="0">
              <a:spcBef>
                <a:spcPts val="0"/>
              </a:spcBef>
              <a:spcAft>
                <a:spcPts val="0"/>
              </a:spcAft>
              <a:buClr>
                <a:schemeClr val="lt2"/>
              </a:buClr>
              <a:buSzPts val="1300"/>
              <a:buFont typeface="Arial" panose="020B0604020202020204"/>
              <a:buChar char="●"/>
            </a:pPr>
            <a:r>
              <a:rPr lang="en-GB" sz="1300" b="1"/>
              <a:t>Country: </a:t>
            </a:r>
            <a:r>
              <a:rPr lang="en-GB" sz="1300"/>
              <a:t>Location of the customer</a:t>
            </a:r>
            <a:endParaRPr sz="1300"/>
          </a:p>
          <a:p>
            <a:pPr marL="0" lvl="0" indent="0" algn="l" rtl="0">
              <a:spcBef>
                <a:spcPts val="1500"/>
              </a:spcBef>
              <a:spcAft>
                <a:spcPts val="1600"/>
              </a:spcAft>
              <a:buNone/>
            </a:pP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85" name="Shape 85"/>
        <p:cNvGrpSpPr/>
        <p:nvPr/>
      </p:nvGrpSpPr>
      <p:grpSpPr>
        <a:xfrm>
          <a:off x="0" y="0"/>
          <a:ext cx="0" cy="0"/>
          <a:chOff x="0" y="0"/>
          <a:chExt cx="0" cy="0"/>
        </a:xfrm>
      </p:grpSpPr>
      <p:sp>
        <p:nvSpPr>
          <p:cNvPr id="86" name="Google Shape;86;p16"/>
          <p:cNvSpPr txBox="1"/>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 Cleaning and Preparation</a:t>
            </a:r>
            <a:endParaRPr lang="en-GB"/>
          </a:p>
        </p:txBody>
      </p:sp>
      <p:sp>
        <p:nvSpPr>
          <p:cNvPr id="87" name="Google Shape;87;p16"/>
          <p:cNvSpPr txBox="1"/>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AutoNum type="arabicPeriod"/>
            </a:pPr>
            <a:r>
              <a:rPr lang="en-GB" sz="1300"/>
              <a:t>Handled Missing Values</a:t>
            </a:r>
            <a:endParaRPr sz="1300"/>
          </a:p>
          <a:p>
            <a:pPr marL="457200" lvl="0" indent="-311150" algn="l" rtl="0">
              <a:lnSpc>
                <a:spcPct val="200000"/>
              </a:lnSpc>
              <a:spcBef>
                <a:spcPts val="0"/>
              </a:spcBef>
              <a:spcAft>
                <a:spcPts val="0"/>
              </a:spcAft>
              <a:buSzPts val="1300"/>
              <a:buAutoNum type="arabicPeriod"/>
            </a:pPr>
            <a:r>
              <a:rPr lang="en-GB" sz="1300"/>
              <a:t>Removed Duplicates</a:t>
            </a:r>
            <a:endParaRPr sz="1300"/>
          </a:p>
          <a:p>
            <a:pPr marL="457200" lvl="0" indent="-311150" algn="l" rtl="0">
              <a:lnSpc>
                <a:spcPct val="200000"/>
              </a:lnSpc>
              <a:spcBef>
                <a:spcPts val="0"/>
              </a:spcBef>
              <a:spcAft>
                <a:spcPts val="0"/>
              </a:spcAft>
              <a:buSzPts val="1300"/>
              <a:buAutoNum type="arabicPeriod"/>
            </a:pPr>
            <a:r>
              <a:rPr lang="en-GB" sz="1300"/>
              <a:t>Removed Cancelled Orders</a:t>
            </a:r>
            <a:endParaRPr sz="1300"/>
          </a:p>
          <a:p>
            <a:pPr marL="457200" lvl="0" indent="-311150" algn="l" rtl="0">
              <a:lnSpc>
                <a:spcPct val="100000"/>
              </a:lnSpc>
              <a:spcBef>
                <a:spcPts val="0"/>
              </a:spcBef>
              <a:spcAft>
                <a:spcPts val="0"/>
              </a:spcAft>
              <a:buSzPts val="1300"/>
              <a:buAutoNum type="arabicPeriod"/>
            </a:pPr>
            <a:r>
              <a:rPr lang="en-GB" sz="1300"/>
              <a:t>Removing non-product </a:t>
            </a:r>
            <a:r>
              <a:rPr lang="en-GB" sz="1300"/>
              <a:t>Stock-Codes</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91" name="Shape 91"/>
        <p:cNvGrpSpPr/>
        <p:nvPr/>
      </p:nvGrpSpPr>
      <p:grpSpPr>
        <a:xfrm>
          <a:off x="0" y="0"/>
          <a:ext cx="0" cy="0"/>
          <a:chOff x="0" y="0"/>
          <a:chExt cx="0" cy="0"/>
        </a:xfrm>
      </p:grpSpPr>
      <p:sp>
        <p:nvSpPr>
          <p:cNvPr id="92" name="Google Shape;92;p17"/>
          <p:cNvSpPr txBox="1"/>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 Cleaning and Preparation</a:t>
            </a:r>
            <a:endParaRPr lang="en-GB"/>
          </a:p>
        </p:txBody>
      </p:sp>
      <p:sp>
        <p:nvSpPr>
          <p:cNvPr id="93" name="Google Shape;93;p17"/>
          <p:cNvSpPr txBox="1"/>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SemiBold" panose="02000000000000000000"/>
              <a:buAutoNum type="arabicPeriod"/>
            </a:pPr>
            <a:r>
              <a:rPr lang="en-GB" sz="1300">
                <a:latin typeface="Roboto SemiBold" panose="02000000000000000000"/>
                <a:ea typeface="Roboto SemiBold" panose="02000000000000000000"/>
                <a:cs typeface="Roboto SemiBold" panose="02000000000000000000"/>
                <a:sym typeface="Roboto SemiBold" panose="02000000000000000000"/>
              </a:rPr>
              <a:t>Handled Missing Values</a:t>
            </a:r>
            <a:endParaRPr sz="1300">
              <a:latin typeface="Roboto SemiBold" panose="02000000000000000000"/>
              <a:ea typeface="Roboto SemiBold" panose="02000000000000000000"/>
              <a:cs typeface="Roboto SemiBold" panose="02000000000000000000"/>
              <a:sym typeface="Roboto SemiBold" panose="02000000000000000000"/>
            </a:endParaRPr>
          </a:p>
          <a:p>
            <a:pPr marL="457200" lvl="0" indent="-311150" algn="l" rtl="0">
              <a:lnSpc>
                <a:spcPct val="2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Removed Duplicates</a:t>
            </a:r>
            <a:endParaRPr sz="1300">
              <a:latin typeface="Roboto ExtraLight" panose="02000000000000000000"/>
              <a:ea typeface="Roboto ExtraLight" panose="02000000000000000000"/>
              <a:cs typeface="Roboto ExtraLight" panose="02000000000000000000"/>
              <a:sym typeface="Roboto ExtraLight" panose="02000000000000000000"/>
            </a:endParaRPr>
          </a:p>
          <a:p>
            <a:pPr marL="457200" lvl="0" indent="-311150" algn="l" rtl="0">
              <a:lnSpc>
                <a:spcPct val="2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Removed Cancelled Orders</a:t>
            </a:r>
            <a:endParaRPr sz="1300">
              <a:latin typeface="Roboto ExtraLight" panose="02000000000000000000"/>
              <a:ea typeface="Roboto ExtraLight" panose="02000000000000000000"/>
              <a:cs typeface="Roboto ExtraLight" panose="02000000000000000000"/>
              <a:sym typeface="Roboto ExtraLight" panose="02000000000000000000"/>
            </a:endParaRPr>
          </a:p>
          <a:p>
            <a:pPr marL="457200" lvl="0" indent="-311150" algn="l" rtl="0">
              <a:lnSpc>
                <a:spcPct val="1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Removing non-product Stock-Codes</a:t>
            </a:r>
            <a:endParaRPr sz="1300">
              <a:latin typeface="Roboto ExtraLight" panose="02000000000000000000"/>
              <a:ea typeface="Roboto ExtraLight" panose="02000000000000000000"/>
              <a:cs typeface="Roboto ExtraLight" panose="02000000000000000000"/>
              <a:sym typeface="Roboto ExtraLight" panose="02000000000000000000"/>
            </a:endParaRPr>
          </a:p>
        </p:txBody>
      </p:sp>
      <p:pic>
        <p:nvPicPr>
          <p:cNvPr id="94" name="Google Shape;94;p17"/>
          <p:cNvPicPr preferRelativeResize="0"/>
          <p:nvPr/>
        </p:nvPicPr>
        <p:blipFill rotWithShape="1">
          <a:blip r:embed="rId1"/>
          <a:srcRect t="15597" r="51006"/>
          <a:stretch>
            <a:fillRect/>
          </a:stretch>
        </p:blipFill>
        <p:spPr>
          <a:xfrm>
            <a:off x="4956525" y="285625"/>
            <a:ext cx="2356351" cy="1944750"/>
          </a:xfrm>
          <a:prstGeom prst="rect">
            <a:avLst/>
          </a:prstGeom>
          <a:noFill/>
          <a:ln>
            <a:noFill/>
          </a:ln>
        </p:spPr>
      </p:pic>
      <p:cxnSp>
        <p:nvCxnSpPr>
          <p:cNvPr id="95" name="Google Shape;95;p17"/>
          <p:cNvCxnSpPr/>
          <p:nvPr/>
        </p:nvCxnSpPr>
        <p:spPr>
          <a:xfrm rot="10800000" flipH="1">
            <a:off x="2567000" y="1064900"/>
            <a:ext cx="2386500" cy="608400"/>
          </a:xfrm>
          <a:prstGeom prst="straightConnector1">
            <a:avLst/>
          </a:prstGeom>
          <a:noFill/>
          <a:ln w="19050" cap="flat" cmpd="sng">
            <a:solidFill>
              <a:schemeClr val="accent3"/>
            </a:solidFill>
            <a:prstDash val="solid"/>
            <a:round/>
            <a:headEnd type="none" w="med" len="med"/>
            <a:tailEnd type="triangle" w="med" len="med"/>
          </a:ln>
        </p:spPr>
      </p:cxnSp>
      <p:sp>
        <p:nvSpPr>
          <p:cNvPr id="96" name="Google Shape;96;p17"/>
          <p:cNvSpPr txBox="1"/>
          <p:nvPr/>
        </p:nvSpPr>
        <p:spPr>
          <a:xfrm>
            <a:off x="3527250" y="26335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a:solidFill>
                  <a:schemeClr val="lt2"/>
                </a:solidFill>
                <a:latin typeface="Roboto" panose="02000000000000000000"/>
                <a:ea typeface="Roboto" panose="02000000000000000000"/>
                <a:cs typeface="Roboto" panose="02000000000000000000"/>
                <a:sym typeface="Roboto" panose="02000000000000000000"/>
              </a:rPr>
              <a:t>The percentage of missing values in the CustomerID column is </a:t>
            </a:r>
            <a:r>
              <a:rPr lang="en-GB" sz="1300" b="1">
                <a:solidFill>
                  <a:schemeClr val="lt2"/>
                </a:solidFill>
                <a:latin typeface="Roboto" panose="02000000000000000000"/>
                <a:ea typeface="Roboto" panose="02000000000000000000"/>
                <a:cs typeface="Roboto" panose="02000000000000000000"/>
                <a:sym typeface="Roboto" panose="02000000000000000000"/>
              </a:rPr>
              <a:t>24.93%</a:t>
            </a:r>
            <a:r>
              <a:rPr lang="en-GB" sz="1300">
                <a:solidFill>
                  <a:schemeClr val="lt2"/>
                </a:solidFill>
                <a:latin typeface="Roboto" panose="02000000000000000000"/>
                <a:ea typeface="Roboto" panose="02000000000000000000"/>
                <a:cs typeface="Roboto" panose="02000000000000000000"/>
                <a:sym typeface="Roboto" panose="02000000000000000000"/>
              </a:rPr>
              <a:t>.</a:t>
            </a:r>
            <a:endParaRPr sz="1300">
              <a:solidFill>
                <a:schemeClr val="lt2"/>
              </a:solidFill>
              <a:latin typeface="Roboto" panose="02000000000000000000"/>
              <a:ea typeface="Roboto" panose="02000000000000000000"/>
              <a:cs typeface="Roboto" panose="02000000000000000000"/>
              <a:sym typeface="Roboto" panose="02000000000000000000"/>
            </a:endParaRPr>
          </a:p>
          <a:p>
            <a:pPr marL="0" lvl="0" indent="0" algn="l" rtl="0">
              <a:spcBef>
                <a:spcPts val="0"/>
              </a:spcBef>
              <a:spcAft>
                <a:spcPts val="0"/>
              </a:spcAft>
              <a:buNone/>
            </a:pPr>
            <a:endParaRPr sz="1300">
              <a:solidFill>
                <a:schemeClr val="lt2"/>
              </a:solidFill>
              <a:latin typeface="Roboto" panose="02000000000000000000"/>
              <a:ea typeface="Roboto" panose="02000000000000000000"/>
              <a:cs typeface="Roboto" panose="02000000000000000000"/>
              <a:sym typeface="Roboto" panose="02000000000000000000"/>
            </a:endParaRPr>
          </a:p>
          <a:p>
            <a:pPr marL="0" lvl="0" indent="0" algn="l" rtl="0">
              <a:spcBef>
                <a:spcPts val="0"/>
              </a:spcBef>
              <a:spcAft>
                <a:spcPts val="0"/>
              </a:spcAft>
              <a:buNone/>
            </a:pPr>
            <a:r>
              <a:rPr lang="en-GB" sz="1300">
                <a:solidFill>
                  <a:schemeClr val="lt2"/>
                </a:solidFill>
                <a:latin typeface="Roboto" panose="02000000000000000000"/>
                <a:ea typeface="Roboto" panose="02000000000000000000"/>
                <a:cs typeface="Roboto" panose="02000000000000000000"/>
                <a:sym typeface="Roboto" panose="02000000000000000000"/>
              </a:rPr>
              <a:t>Since the analysis will revolve around investigating customers and clustering them into categories, the missing values in the CustomerIDs were removed. </a:t>
            </a:r>
            <a:endParaRPr sz="1300">
              <a:solidFill>
                <a:schemeClr val="lt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 Cleaning and Preparation</a:t>
            </a:r>
            <a:endParaRPr lang="en-GB"/>
          </a:p>
        </p:txBody>
      </p:sp>
      <p:sp>
        <p:nvSpPr>
          <p:cNvPr id="102" name="Google Shape;102;p18"/>
          <p:cNvSpPr txBox="1"/>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Handled Missing Values</a:t>
            </a:r>
            <a:endParaRPr sz="1300">
              <a:latin typeface="Roboto ExtraLight" panose="02000000000000000000"/>
              <a:ea typeface="Roboto ExtraLight" panose="02000000000000000000"/>
              <a:cs typeface="Roboto ExtraLight" panose="02000000000000000000"/>
              <a:sym typeface="Roboto ExtraLight" panose="02000000000000000000"/>
            </a:endParaRPr>
          </a:p>
          <a:p>
            <a:pPr marL="457200" lvl="0" indent="-311150" algn="l" rtl="0">
              <a:lnSpc>
                <a:spcPct val="200000"/>
              </a:lnSpc>
              <a:spcBef>
                <a:spcPts val="0"/>
              </a:spcBef>
              <a:spcAft>
                <a:spcPts val="0"/>
              </a:spcAft>
              <a:buSzPts val="1300"/>
              <a:buFont typeface="Roboto SemiBold" panose="02000000000000000000"/>
              <a:buAutoNum type="arabicPeriod"/>
            </a:pPr>
            <a:r>
              <a:rPr lang="en-GB" sz="1300">
                <a:latin typeface="Roboto SemiBold" panose="02000000000000000000"/>
                <a:ea typeface="Roboto SemiBold" panose="02000000000000000000"/>
                <a:cs typeface="Roboto SemiBold" panose="02000000000000000000"/>
                <a:sym typeface="Roboto SemiBold" panose="02000000000000000000"/>
              </a:rPr>
              <a:t>Removed Duplicates</a:t>
            </a:r>
            <a:endParaRPr sz="1300">
              <a:latin typeface="Roboto SemiBold" panose="02000000000000000000"/>
              <a:ea typeface="Roboto SemiBold" panose="02000000000000000000"/>
              <a:cs typeface="Roboto SemiBold" panose="02000000000000000000"/>
              <a:sym typeface="Roboto SemiBold" panose="02000000000000000000"/>
            </a:endParaRPr>
          </a:p>
          <a:p>
            <a:pPr marL="457200" lvl="0" indent="-311150" algn="l" rtl="0">
              <a:lnSpc>
                <a:spcPct val="2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Removed Cancelled Orders</a:t>
            </a:r>
            <a:endParaRPr sz="1300">
              <a:latin typeface="Roboto ExtraLight" panose="02000000000000000000"/>
              <a:ea typeface="Roboto ExtraLight" panose="02000000000000000000"/>
              <a:cs typeface="Roboto ExtraLight" panose="02000000000000000000"/>
              <a:sym typeface="Roboto ExtraLight" panose="02000000000000000000"/>
            </a:endParaRPr>
          </a:p>
          <a:p>
            <a:pPr marL="457200" lvl="0" indent="-311150" algn="l" rtl="0">
              <a:lnSpc>
                <a:spcPct val="1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Removing non-product Stock-Codes</a:t>
            </a:r>
            <a:endParaRPr sz="1300">
              <a:latin typeface="Roboto ExtraLight" panose="02000000000000000000"/>
              <a:ea typeface="Roboto ExtraLight" panose="02000000000000000000"/>
              <a:cs typeface="Roboto ExtraLight" panose="02000000000000000000"/>
              <a:sym typeface="Roboto ExtraLight" panose="02000000000000000000"/>
            </a:endParaRPr>
          </a:p>
        </p:txBody>
      </p:sp>
      <p:pic>
        <p:nvPicPr>
          <p:cNvPr id="103" name="Google Shape;103;p18"/>
          <p:cNvPicPr preferRelativeResize="0"/>
          <p:nvPr/>
        </p:nvPicPr>
        <p:blipFill>
          <a:blip r:embed="rId1"/>
          <a:stretch>
            <a:fillRect/>
          </a:stretch>
        </p:blipFill>
        <p:spPr>
          <a:xfrm>
            <a:off x="4572000" y="627775"/>
            <a:ext cx="3208426" cy="1473873"/>
          </a:xfrm>
          <a:prstGeom prst="rect">
            <a:avLst/>
          </a:prstGeom>
          <a:noFill/>
          <a:ln>
            <a:noFill/>
          </a:ln>
        </p:spPr>
      </p:pic>
      <p:cxnSp>
        <p:nvCxnSpPr>
          <p:cNvPr id="104" name="Google Shape;104;p18"/>
          <p:cNvCxnSpPr/>
          <p:nvPr/>
        </p:nvCxnSpPr>
        <p:spPr>
          <a:xfrm rot="10800000" flipH="1">
            <a:off x="2357825" y="1169375"/>
            <a:ext cx="2186700" cy="865200"/>
          </a:xfrm>
          <a:prstGeom prst="straightConnector1">
            <a:avLst/>
          </a:prstGeom>
          <a:noFill/>
          <a:ln w="19050" cap="flat" cmpd="sng">
            <a:solidFill>
              <a:schemeClr val="accent3"/>
            </a:solidFill>
            <a:prstDash val="solid"/>
            <a:round/>
            <a:headEnd type="none" w="med" len="med"/>
            <a:tailEnd type="triangle" w="med" len="med"/>
          </a:ln>
        </p:spPr>
      </p:cxnSp>
      <p:sp>
        <p:nvSpPr>
          <p:cNvPr id="105" name="Google Shape;105;p18"/>
          <p:cNvSpPr txBox="1"/>
          <p:nvPr/>
        </p:nvSpPr>
        <p:spPr>
          <a:xfrm>
            <a:off x="3527250" y="26335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a:solidFill>
                  <a:schemeClr val="lt2"/>
                </a:solidFill>
                <a:latin typeface="Roboto" panose="02000000000000000000"/>
                <a:ea typeface="Roboto" panose="02000000000000000000"/>
                <a:cs typeface="Roboto" panose="02000000000000000000"/>
                <a:sym typeface="Roboto" panose="02000000000000000000"/>
              </a:rPr>
              <a:t>The number of duplicate rows in the dataset is </a:t>
            </a:r>
            <a:r>
              <a:rPr lang="en-GB" sz="1300" b="1">
                <a:solidFill>
                  <a:schemeClr val="lt2"/>
                </a:solidFill>
                <a:latin typeface="Roboto" panose="02000000000000000000"/>
                <a:ea typeface="Roboto" panose="02000000000000000000"/>
                <a:cs typeface="Roboto" panose="02000000000000000000"/>
                <a:sym typeface="Roboto" panose="02000000000000000000"/>
              </a:rPr>
              <a:t>5525</a:t>
            </a:r>
            <a:r>
              <a:rPr lang="en-GB" sz="1300">
                <a:solidFill>
                  <a:schemeClr val="lt2"/>
                </a:solidFill>
                <a:latin typeface="Roboto" panose="02000000000000000000"/>
                <a:ea typeface="Roboto" panose="02000000000000000000"/>
                <a:cs typeface="Roboto" panose="02000000000000000000"/>
                <a:sym typeface="Roboto" panose="02000000000000000000"/>
              </a:rPr>
              <a:t>.</a:t>
            </a:r>
            <a:endParaRPr sz="1300">
              <a:solidFill>
                <a:schemeClr val="lt2"/>
              </a:solidFill>
              <a:latin typeface="Roboto" panose="02000000000000000000"/>
              <a:ea typeface="Roboto" panose="02000000000000000000"/>
              <a:cs typeface="Roboto" panose="02000000000000000000"/>
              <a:sym typeface="Roboto" panose="02000000000000000000"/>
            </a:endParaRPr>
          </a:p>
          <a:p>
            <a:pPr marL="0" lvl="0" indent="0" algn="l" rtl="0">
              <a:spcBef>
                <a:spcPts val="0"/>
              </a:spcBef>
              <a:spcAft>
                <a:spcPts val="0"/>
              </a:spcAft>
              <a:buNone/>
            </a:pPr>
            <a:endParaRPr sz="1300">
              <a:solidFill>
                <a:schemeClr val="lt2"/>
              </a:solidFill>
              <a:latin typeface="Roboto" panose="02000000000000000000"/>
              <a:ea typeface="Roboto" panose="02000000000000000000"/>
              <a:cs typeface="Roboto" panose="02000000000000000000"/>
              <a:sym typeface="Roboto" panose="02000000000000000000"/>
            </a:endParaRPr>
          </a:p>
          <a:p>
            <a:pPr marL="0" lvl="0" indent="0" algn="l" rtl="0">
              <a:spcBef>
                <a:spcPts val="0"/>
              </a:spcBef>
              <a:spcAft>
                <a:spcPts val="0"/>
              </a:spcAft>
              <a:buNone/>
            </a:pPr>
            <a:r>
              <a:rPr lang="en-GB" sz="1300">
                <a:solidFill>
                  <a:schemeClr val="lt2"/>
                </a:solidFill>
                <a:latin typeface="Roboto" panose="02000000000000000000"/>
                <a:ea typeface="Roboto" panose="02000000000000000000"/>
                <a:cs typeface="Roboto" panose="02000000000000000000"/>
                <a:sym typeface="Roboto" panose="02000000000000000000"/>
              </a:rPr>
              <a:t>These rows were removed from the dataset.</a:t>
            </a:r>
            <a:endParaRPr sz="1300">
              <a:solidFill>
                <a:schemeClr val="lt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 Cleaning and Preparation</a:t>
            </a:r>
            <a:endParaRPr lang="en-GB"/>
          </a:p>
        </p:txBody>
      </p:sp>
      <p:sp>
        <p:nvSpPr>
          <p:cNvPr id="111" name="Google Shape;111;p19"/>
          <p:cNvSpPr txBox="1"/>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Handled Missing Values</a:t>
            </a:r>
            <a:endParaRPr sz="1300">
              <a:latin typeface="Roboto ExtraLight" panose="02000000000000000000"/>
              <a:ea typeface="Roboto ExtraLight" panose="02000000000000000000"/>
              <a:cs typeface="Roboto ExtraLight" panose="02000000000000000000"/>
              <a:sym typeface="Roboto ExtraLight" panose="02000000000000000000"/>
            </a:endParaRPr>
          </a:p>
          <a:p>
            <a:pPr marL="457200" lvl="0" indent="-311150" algn="l" rtl="0">
              <a:lnSpc>
                <a:spcPct val="2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Removed Duplicates</a:t>
            </a:r>
            <a:endParaRPr sz="1300">
              <a:latin typeface="Roboto ExtraLight" panose="02000000000000000000"/>
              <a:ea typeface="Roboto ExtraLight" panose="02000000000000000000"/>
              <a:cs typeface="Roboto ExtraLight" panose="02000000000000000000"/>
              <a:sym typeface="Roboto ExtraLight" panose="02000000000000000000"/>
            </a:endParaRPr>
          </a:p>
          <a:p>
            <a:pPr marL="457200" lvl="0" indent="-311150" algn="l" rtl="0">
              <a:lnSpc>
                <a:spcPct val="200000"/>
              </a:lnSpc>
              <a:spcBef>
                <a:spcPts val="0"/>
              </a:spcBef>
              <a:spcAft>
                <a:spcPts val="0"/>
              </a:spcAft>
              <a:buSzPts val="1300"/>
              <a:buFont typeface="Roboto SemiBold" panose="02000000000000000000"/>
              <a:buAutoNum type="arabicPeriod"/>
            </a:pPr>
            <a:r>
              <a:rPr lang="en-GB" sz="1300">
                <a:latin typeface="Roboto SemiBold" panose="02000000000000000000"/>
                <a:ea typeface="Roboto SemiBold" panose="02000000000000000000"/>
                <a:cs typeface="Roboto SemiBold" panose="02000000000000000000"/>
                <a:sym typeface="Roboto SemiBold" panose="02000000000000000000"/>
              </a:rPr>
              <a:t>Removed Cancelled Orders</a:t>
            </a:r>
            <a:endParaRPr sz="1300">
              <a:latin typeface="Roboto SemiBold" panose="02000000000000000000"/>
              <a:ea typeface="Roboto SemiBold" panose="02000000000000000000"/>
              <a:cs typeface="Roboto SemiBold" panose="02000000000000000000"/>
              <a:sym typeface="Roboto SemiBold" panose="02000000000000000000"/>
            </a:endParaRPr>
          </a:p>
          <a:p>
            <a:pPr marL="457200" lvl="0" indent="-311150" algn="l" rtl="0">
              <a:lnSpc>
                <a:spcPct val="1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Removing non-product Stock-Codes</a:t>
            </a:r>
            <a:endParaRPr sz="1300">
              <a:latin typeface="Roboto ExtraLight" panose="02000000000000000000"/>
              <a:ea typeface="Roboto ExtraLight" panose="02000000000000000000"/>
              <a:cs typeface="Roboto ExtraLight" panose="02000000000000000000"/>
              <a:sym typeface="Roboto ExtraLight" panose="02000000000000000000"/>
            </a:endParaRPr>
          </a:p>
        </p:txBody>
      </p:sp>
      <p:pic>
        <p:nvPicPr>
          <p:cNvPr id="112" name="Google Shape;112;p19"/>
          <p:cNvPicPr preferRelativeResize="0"/>
          <p:nvPr/>
        </p:nvPicPr>
        <p:blipFill>
          <a:blip r:embed="rId1"/>
          <a:stretch>
            <a:fillRect/>
          </a:stretch>
        </p:blipFill>
        <p:spPr>
          <a:xfrm>
            <a:off x="4031075" y="63550"/>
            <a:ext cx="4354374" cy="3379850"/>
          </a:xfrm>
          <a:prstGeom prst="rect">
            <a:avLst/>
          </a:prstGeom>
          <a:noFill/>
          <a:ln>
            <a:noFill/>
          </a:ln>
        </p:spPr>
      </p:pic>
      <p:cxnSp>
        <p:nvCxnSpPr>
          <p:cNvPr id="113" name="Google Shape;113;p19"/>
          <p:cNvCxnSpPr/>
          <p:nvPr/>
        </p:nvCxnSpPr>
        <p:spPr>
          <a:xfrm rot="10800000" flipH="1">
            <a:off x="2804675" y="1521025"/>
            <a:ext cx="1226400" cy="941400"/>
          </a:xfrm>
          <a:prstGeom prst="straightConnector1">
            <a:avLst/>
          </a:prstGeom>
          <a:noFill/>
          <a:ln w="19050" cap="flat" cmpd="sng">
            <a:solidFill>
              <a:schemeClr val="accent3"/>
            </a:solidFill>
            <a:prstDash val="solid"/>
            <a:round/>
            <a:headEnd type="none" w="med" len="med"/>
            <a:tailEnd type="triangle" w="med" len="med"/>
          </a:ln>
        </p:spPr>
      </p:cxnSp>
      <p:sp>
        <p:nvSpPr>
          <p:cNvPr id="114" name="Google Shape;114;p19"/>
          <p:cNvSpPr/>
          <p:nvPr/>
        </p:nvSpPr>
        <p:spPr>
          <a:xfrm>
            <a:off x="8442500" y="893700"/>
            <a:ext cx="522900" cy="313800"/>
          </a:xfrm>
          <a:prstGeom prst="leftArrow">
            <a:avLst>
              <a:gd name="adj1" fmla="val 50000"/>
              <a:gd name="adj2" fmla="val 6288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panose="02000000000000000000"/>
              <a:ea typeface="Roboto" panose="02000000000000000000"/>
              <a:cs typeface="Roboto" panose="02000000000000000000"/>
              <a:sym typeface="Roboto" panose="02000000000000000000"/>
            </a:endParaRPr>
          </a:p>
        </p:txBody>
      </p:sp>
      <p:sp>
        <p:nvSpPr>
          <p:cNvPr id="115" name="Google Shape;115;p19"/>
          <p:cNvSpPr/>
          <p:nvPr/>
        </p:nvSpPr>
        <p:spPr>
          <a:xfrm>
            <a:off x="7815075" y="475375"/>
            <a:ext cx="627300" cy="2624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panose="02000000000000000000"/>
              <a:ea typeface="Roboto" panose="02000000000000000000"/>
              <a:cs typeface="Roboto" panose="02000000000000000000"/>
              <a:sym typeface="Roboto" panose="02000000000000000000"/>
            </a:endParaRPr>
          </a:p>
        </p:txBody>
      </p:sp>
      <p:sp>
        <p:nvSpPr>
          <p:cNvPr id="116" name="Google Shape;116;p19"/>
          <p:cNvSpPr/>
          <p:nvPr/>
        </p:nvSpPr>
        <p:spPr>
          <a:xfrm>
            <a:off x="4525800" y="513700"/>
            <a:ext cx="627300" cy="2624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panose="02000000000000000000"/>
              <a:ea typeface="Roboto" panose="02000000000000000000"/>
              <a:cs typeface="Roboto" panose="02000000000000000000"/>
              <a:sym typeface="Roboto" panose="02000000000000000000"/>
            </a:endParaRPr>
          </a:p>
        </p:txBody>
      </p:sp>
      <p:sp>
        <p:nvSpPr>
          <p:cNvPr id="117" name="Google Shape;117;p19"/>
          <p:cNvSpPr/>
          <p:nvPr/>
        </p:nvSpPr>
        <p:spPr>
          <a:xfrm flipH="1">
            <a:off x="3936250" y="513700"/>
            <a:ext cx="522900" cy="313800"/>
          </a:xfrm>
          <a:prstGeom prst="leftArrow">
            <a:avLst>
              <a:gd name="adj1" fmla="val 50000"/>
              <a:gd name="adj2" fmla="val 6288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panose="02000000000000000000"/>
              <a:ea typeface="Roboto" panose="02000000000000000000"/>
              <a:cs typeface="Roboto" panose="02000000000000000000"/>
              <a:sym typeface="Roboto" panose="02000000000000000000"/>
            </a:endParaRPr>
          </a:p>
        </p:txBody>
      </p:sp>
      <p:sp>
        <p:nvSpPr>
          <p:cNvPr id="118" name="Google Shape;118;p19"/>
          <p:cNvSpPr txBox="1"/>
          <p:nvPr/>
        </p:nvSpPr>
        <p:spPr>
          <a:xfrm>
            <a:off x="3527250" y="37003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a:solidFill>
                  <a:schemeClr val="lt2"/>
                </a:solidFill>
                <a:latin typeface="Roboto" panose="02000000000000000000"/>
                <a:ea typeface="Roboto" panose="02000000000000000000"/>
                <a:cs typeface="Roboto" panose="02000000000000000000"/>
                <a:sym typeface="Roboto" panose="02000000000000000000"/>
              </a:rPr>
              <a:t>There are  </a:t>
            </a:r>
            <a:r>
              <a:rPr lang="en-GB" sz="1300" b="1">
                <a:solidFill>
                  <a:schemeClr val="lt2"/>
                </a:solidFill>
                <a:latin typeface="Roboto" panose="02000000000000000000"/>
                <a:ea typeface="Roboto" panose="02000000000000000000"/>
                <a:cs typeface="Roboto" panose="02000000000000000000"/>
                <a:sym typeface="Roboto" panose="02000000000000000000"/>
              </a:rPr>
              <a:t>8872 </a:t>
            </a:r>
            <a:r>
              <a:rPr lang="en-GB" sz="1300">
                <a:solidFill>
                  <a:schemeClr val="lt2"/>
                </a:solidFill>
                <a:latin typeface="Roboto" panose="02000000000000000000"/>
                <a:ea typeface="Roboto" panose="02000000000000000000"/>
                <a:cs typeface="Roboto" panose="02000000000000000000"/>
                <a:sym typeface="Roboto" panose="02000000000000000000"/>
              </a:rPr>
              <a:t>rows for which the quantity is negative which can be either due to data-entry errors or return orders or cancelled orders</a:t>
            </a:r>
            <a:r>
              <a:rPr lang="en-GB" sz="1300">
                <a:solidFill>
                  <a:schemeClr val="lt2"/>
                </a:solidFill>
                <a:latin typeface="Roboto" panose="02000000000000000000"/>
                <a:ea typeface="Roboto" panose="02000000000000000000"/>
                <a:cs typeface="Roboto" panose="02000000000000000000"/>
                <a:sym typeface="Roboto" panose="02000000000000000000"/>
              </a:rPr>
              <a:t>.</a:t>
            </a:r>
            <a:endParaRPr sz="1300">
              <a:solidFill>
                <a:schemeClr val="lt2"/>
              </a:solidFill>
              <a:latin typeface="Roboto" panose="02000000000000000000"/>
              <a:ea typeface="Roboto" panose="02000000000000000000"/>
              <a:cs typeface="Roboto" panose="02000000000000000000"/>
              <a:sym typeface="Roboto" panose="02000000000000000000"/>
            </a:endParaRPr>
          </a:p>
          <a:p>
            <a:pPr marL="0" lvl="0" indent="0" algn="l" rtl="0">
              <a:spcBef>
                <a:spcPts val="0"/>
              </a:spcBef>
              <a:spcAft>
                <a:spcPts val="0"/>
              </a:spcAft>
              <a:buNone/>
            </a:pPr>
            <a:endParaRPr sz="1300">
              <a:solidFill>
                <a:schemeClr val="lt2"/>
              </a:solidFill>
              <a:latin typeface="Roboto" panose="02000000000000000000"/>
              <a:ea typeface="Roboto" panose="02000000000000000000"/>
              <a:cs typeface="Roboto" panose="02000000000000000000"/>
              <a:sym typeface="Roboto" panose="02000000000000000000"/>
            </a:endParaRPr>
          </a:p>
          <a:p>
            <a:pPr marL="0" lvl="0" indent="0" algn="l" rtl="0">
              <a:spcBef>
                <a:spcPts val="0"/>
              </a:spcBef>
              <a:spcAft>
                <a:spcPts val="0"/>
              </a:spcAft>
              <a:buNone/>
            </a:pPr>
            <a:r>
              <a:rPr lang="en-GB" sz="1300">
                <a:solidFill>
                  <a:schemeClr val="lt2"/>
                </a:solidFill>
                <a:latin typeface="Roboto" panose="02000000000000000000"/>
                <a:ea typeface="Roboto" panose="02000000000000000000"/>
                <a:cs typeface="Roboto" panose="02000000000000000000"/>
                <a:sym typeface="Roboto" panose="02000000000000000000"/>
              </a:rPr>
              <a:t>If we look at the InvoiceNo for all these cases, they start with the letter ‘C’ which indicates they are </a:t>
            </a:r>
            <a:r>
              <a:rPr lang="en-GB" sz="1300" u="sng">
                <a:solidFill>
                  <a:schemeClr val="lt2"/>
                </a:solidFill>
                <a:latin typeface="Roboto" panose="02000000000000000000"/>
                <a:ea typeface="Roboto" panose="02000000000000000000"/>
                <a:cs typeface="Roboto" panose="02000000000000000000"/>
                <a:sym typeface="Roboto" panose="02000000000000000000"/>
              </a:rPr>
              <a:t>cancelled orders</a:t>
            </a:r>
            <a:r>
              <a:rPr lang="en-GB" sz="1300">
                <a:solidFill>
                  <a:schemeClr val="lt2"/>
                </a:solidFill>
                <a:latin typeface="Roboto" panose="02000000000000000000"/>
                <a:ea typeface="Roboto" panose="02000000000000000000"/>
                <a:cs typeface="Roboto" panose="02000000000000000000"/>
                <a:sym typeface="Roboto" panose="02000000000000000000"/>
              </a:rPr>
              <a:t>. Thus these rows were removed from the dataset</a:t>
            </a:r>
            <a:endParaRPr sz="1300">
              <a:solidFill>
                <a:schemeClr val="lt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Data Cleaning and Preparation</a:t>
            </a:r>
            <a:endParaRPr lang="en-GB"/>
          </a:p>
        </p:txBody>
      </p:sp>
      <p:sp>
        <p:nvSpPr>
          <p:cNvPr id="124" name="Google Shape;124;p20"/>
          <p:cNvSpPr txBox="1"/>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Handled Missing Values</a:t>
            </a:r>
            <a:endParaRPr sz="1300">
              <a:latin typeface="Roboto ExtraLight" panose="02000000000000000000"/>
              <a:ea typeface="Roboto ExtraLight" panose="02000000000000000000"/>
              <a:cs typeface="Roboto ExtraLight" panose="02000000000000000000"/>
              <a:sym typeface="Roboto ExtraLight" panose="02000000000000000000"/>
            </a:endParaRPr>
          </a:p>
          <a:p>
            <a:pPr marL="457200" lvl="0" indent="-311150" algn="l" rtl="0">
              <a:lnSpc>
                <a:spcPct val="2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Removed Duplicates</a:t>
            </a:r>
            <a:endParaRPr sz="1300">
              <a:latin typeface="Roboto ExtraLight" panose="02000000000000000000"/>
              <a:ea typeface="Roboto ExtraLight" panose="02000000000000000000"/>
              <a:cs typeface="Roboto ExtraLight" panose="02000000000000000000"/>
              <a:sym typeface="Roboto ExtraLight" panose="02000000000000000000"/>
            </a:endParaRPr>
          </a:p>
          <a:p>
            <a:pPr marL="457200" lvl="0" indent="-311150" algn="l" rtl="0">
              <a:lnSpc>
                <a:spcPct val="200000"/>
              </a:lnSpc>
              <a:spcBef>
                <a:spcPts val="0"/>
              </a:spcBef>
              <a:spcAft>
                <a:spcPts val="0"/>
              </a:spcAft>
              <a:buSzPts val="1300"/>
              <a:buFont typeface="Roboto ExtraLight" panose="02000000000000000000"/>
              <a:buAutoNum type="arabicPeriod"/>
            </a:pPr>
            <a:r>
              <a:rPr lang="en-GB" sz="1300">
                <a:latin typeface="Roboto ExtraLight" panose="02000000000000000000"/>
                <a:ea typeface="Roboto ExtraLight" panose="02000000000000000000"/>
                <a:cs typeface="Roboto ExtraLight" panose="02000000000000000000"/>
                <a:sym typeface="Roboto ExtraLight" panose="02000000000000000000"/>
              </a:rPr>
              <a:t>Removed Cancelled Orders</a:t>
            </a:r>
            <a:endParaRPr sz="1300">
              <a:latin typeface="Roboto ExtraLight" panose="02000000000000000000"/>
              <a:ea typeface="Roboto ExtraLight" panose="02000000000000000000"/>
              <a:cs typeface="Roboto ExtraLight" panose="02000000000000000000"/>
              <a:sym typeface="Roboto ExtraLight" panose="02000000000000000000"/>
            </a:endParaRPr>
          </a:p>
          <a:p>
            <a:pPr marL="457200" lvl="0" indent="-311150" algn="l" rtl="0">
              <a:lnSpc>
                <a:spcPct val="100000"/>
              </a:lnSpc>
              <a:spcBef>
                <a:spcPts val="0"/>
              </a:spcBef>
              <a:spcAft>
                <a:spcPts val="0"/>
              </a:spcAft>
              <a:buSzPts val="1300"/>
              <a:buFont typeface="Roboto SemiBold" panose="02000000000000000000"/>
              <a:buAutoNum type="arabicPeriod"/>
            </a:pPr>
            <a:r>
              <a:rPr lang="en-GB" sz="1300">
                <a:latin typeface="Roboto SemiBold" panose="02000000000000000000"/>
                <a:ea typeface="Roboto SemiBold" panose="02000000000000000000"/>
                <a:cs typeface="Roboto SemiBold" panose="02000000000000000000"/>
                <a:sym typeface="Roboto SemiBold" panose="02000000000000000000"/>
              </a:rPr>
              <a:t>Removing non-product Stock-Codes</a:t>
            </a:r>
            <a:endParaRPr sz="1300">
              <a:latin typeface="Roboto SemiBold" panose="02000000000000000000"/>
              <a:ea typeface="Roboto SemiBold" panose="02000000000000000000"/>
              <a:cs typeface="Roboto SemiBold" panose="02000000000000000000"/>
              <a:sym typeface="Roboto SemiBold" panose="02000000000000000000"/>
            </a:endParaRPr>
          </a:p>
        </p:txBody>
      </p:sp>
      <p:graphicFrame>
        <p:nvGraphicFramePr>
          <p:cNvPr id="125" name="Google Shape;125;p20"/>
          <p:cNvGraphicFramePr/>
          <p:nvPr/>
        </p:nvGraphicFramePr>
        <p:xfrm>
          <a:off x="4575825" y="357800"/>
          <a:ext cx="3436075" cy="3000000"/>
        </p:xfrm>
        <a:graphic>
          <a:graphicData uri="http://schemas.openxmlformats.org/drawingml/2006/table">
            <a:tbl>
              <a:tblPr>
                <a:noFill/>
                <a:tableStyleId>{63AA6814-8005-41D5-8A56-E92DB350D90C}</a:tableStyleId>
              </a:tblPr>
              <a:tblGrid>
                <a:gridCol w="1670500"/>
                <a:gridCol w="1765575"/>
              </a:tblGrid>
              <a:tr h="382025">
                <a:tc>
                  <a:txBody>
                    <a:bodyPr/>
                    <a:lstStyle/>
                    <a:p>
                      <a:pPr marL="0" lvl="0" indent="0" algn="l" rtl="0">
                        <a:spcBef>
                          <a:spcPts val="0"/>
                        </a:spcBef>
                        <a:spcAft>
                          <a:spcPts val="0"/>
                        </a:spcAft>
                        <a:buNone/>
                      </a:pPr>
                      <a:r>
                        <a:rPr lang="en-GB" sz="1200" b="1">
                          <a:latin typeface="Roboto" panose="02000000000000000000"/>
                          <a:ea typeface="Roboto" panose="02000000000000000000"/>
                          <a:cs typeface="Roboto" panose="02000000000000000000"/>
                          <a:sym typeface="Roboto" panose="02000000000000000000"/>
                        </a:rPr>
                        <a:t>StockCodes</a:t>
                      </a:r>
                      <a:endParaRPr sz="1200" b="1">
                        <a:latin typeface="Roboto" panose="02000000000000000000"/>
                        <a:ea typeface="Roboto" panose="02000000000000000000"/>
                        <a:cs typeface="Roboto" panose="02000000000000000000"/>
                        <a:sym typeface="Roboto" panose="02000000000000000000"/>
                      </a:endParaRPr>
                    </a:p>
                  </a:txBody>
                  <a:tcPr marL="91425" marR="91425" marT="91425" marB="91425">
                    <a:solidFill>
                      <a:schemeClr val="dk1"/>
                    </a:solidFill>
                  </a:tcPr>
                </a:tc>
                <a:tc>
                  <a:txBody>
                    <a:bodyPr/>
                    <a:lstStyle/>
                    <a:p>
                      <a:pPr marL="0" lvl="0" indent="0" algn="l" rtl="0">
                        <a:spcBef>
                          <a:spcPts val="0"/>
                        </a:spcBef>
                        <a:spcAft>
                          <a:spcPts val="0"/>
                        </a:spcAft>
                        <a:buNone/>
                      </a:pPr>
                      <a:r>
                        <a:rPr lang="en-GB" sz="1200" b="1">
                          <a:latin typeface="Roboto" panose="02000000000000000000"/>
                          <a:ea typeface="Roboto" panose="02000000000000000000"/>
                          <a:cs typeface="Roboto" panose="02000000000000000000"/>
                          <a:sym typeface="Roboto" panose="02000000000000000000"/>
                        </a:rPr>
                        <a:t>Description</a:t>
                      </a:r>
                      <a:endParaRPr sz="1200" b="1">
                        <a:latin typeface="Roboto" panose="02000000000000000000"/>
                        <a:ea typeface="Roboto" panose="02000000000000000000"/>
                        <a:cs typeface="Roboto" panose="02000000000000000000"/>
                        <a:sym typeface="Roboto" panose="02000000000000000000"/>
                      </a:endParaRPr>
                    </a:p>
                  </a:txBody>
                  <a:tcPr marL="91425" marR="91425" marT="91425" marB="91425">
                    <a:solidFill>
                      <a:schemeClr val="dk1"/>
                    </a:solidFill>
                  </a:tcPr>
                </a:tc>
              </a:tr>
              <a:tr h="382025">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POST</a:t>
                      </a:r>
                      <a:endParaRPr sz="1100">
                        <a:latin typeface="Roboto" panose="02000000000000000000"/>
                        <a:ea typeface="Roboto" panose="02000000000000000000"/>
                        <a:cs typeface="Roboto" panose="02000000000000000000"/>
                        <a:sym typeface="Roboto" panose="02000000000000000000"/>
                      </a:endParaRPr>
                    </a:p>
                  </a:txBody>
                  <a:tcPr marL="91425" marR="91425" marT="91425" marB="91425"/>
                </a:tc>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POSTAGE</a:t>
                      </a:r>
                      <a:endParaRPr sz="1100">
                        <a:latin typeface="Roboto" panose="02000000000000000000"/>
                        <a:ea typeface="Roboto" panose="02000000000000000000"/>
                        <a:cs typeface="Roboto" panose="02000000000000000000"/>
                        <a:sym typeface="Roboto" panose="02000000000000000000"/>
                      </a:endParaRPr>
                    </a:p>
                  </a:txBody>
                  <a:tcPr marL="91425" marR="91425" marT="91425" marB="91425"/>
                </a:tc>
              </a:tr>
              <a:tr h="382025">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C2</a:t>
                      </a:r>
                      <a:endParaRPr sz="1100">
                        <a:latin typeface="Roboto" panose="02000000000000000000"/>
                        <a:ea typeface="Roboto" panose="02000000000000000000"/>
                        <a:cs typeface="Roboto" panose="02000000000000000000"/>
                        <a:sym typeface="Roboto" panose="02000000000000000000"/>
                      </a:endParaRPr>
                    </a:p>
                  </a:txBody>
                  <a:tcPr marL="91425" marR="91425" marT="91425" marB="91425"/>
                </a:tc>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CARRIAGE</a:t>
                      </a:r>
                      <a:endParaRPr sz="1100">
                        <a:latin typeface="Roboto" panose="02000000000000000000"/>
                        <a:ea typeface="Roboto" panose="02000000000000000000"/>
                        <a:cs typeface="Roboto" panose="02000000000000000000"/>
                        <a:sym typeface="Roboto" panose="02000000000000000000"/>
                      </a:endParaRPr>
                    </a:p>
                  </a:txBody>
                  <a:tcPr marL="91425" marR="91425" marT="91425" marB="91425"/>
                </a:tc>
              </a:tr>
              <a:tr h="382025">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M</a:t>
                      </a:r>
                      <a:endParaRPr sz="1100">
                        <a:latin typeface="Roboto" panose="02000000000000000000"/>
                        <a:ea typeface="Roboto" panose="02000000000000000000"/>
                        <a:cs typeface="Roboto" panose="02000000000000000000"/>
                        <a:sym typeface="Roboto" panose="02000000000000000000"/>
                      </a:endParaRPr>
                    </a:p>
                  </a:txBody>
                  <a:tcPr marL="91425" marR="91425" marT="91425" marB="91425"/>
                </a:tc>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MANUAL</a:t>
                      </a:r>
                      <a:endParaRPr sz="1100">
                        <a:latin typeface="Roboto" panose="02000000000000000000"/>
                        <a:ea typeface="Roboto" panose="02000000000000000000"/>
                        <a:cs typeface="Roboto" panose="02000000000000000000"/>
                        <a:sym typeface="Roboto" panose="02000000000000000000"/>
                      </a:endParaRPr>
                    </a:p>
                  </a:txBody>
                  <a:tcPr marL="91425" marR="91425" marT="91425" marB="91425"/>
                </a:tc>
              </a:tr>
              <a:tr h="382025">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DOT</a:t>
                      </a:r>
                      <a:endParaRPr sz="1100">
                        <a:latin typeface="Roboto" panose="02000000000000000000"/>
                        <a:ea typeface="Roboto" panose="02000000000000000000"/>
                        <a:cs typeface="Roboto" panose="02000000000000000000"/>
                        <a:sym typeface="Roboto" panose="02000000000000000000"/>
                      </a:endParaRPr>
                    </a:p>
                  </a:txBody>
                  <a:tcPr marL="69850" marR="69850" marT="69850" marB="69850" anchor="ctr"/>
                </a:tc>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DOTCOM POSTAGE</a:t>
                      </a:r>
                      <a:endParaRPr sz="1100">
                        <a:latin typeface="Roboto" panose="02000000000000000000"/>
                        <a:ea typeface="Roboto" panose="02000000000000000000"/>
                        <a:cs typeface="Roboto" panose="02000000000000000000"/>
                        <a:sym typeface="Roboto" panose="02000000000000000000"/>
                      </a:endParaRPr>
                    </a:p>
                  </a:txBody>
                  <a:tcPr marL="69850" marR="69850" marT="69850" marB="69850" anchor="ctr"/>
                </a:tc>
              </a:tr>
              <a:tr h="382025">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BANK CHARGES</a:t>
                      </a:r>
                      <a:endParaRPr sz="1100">
                        <a:latin typeface="Roboto" panose="02000000000000000000"/>
                        <a:ea typeface="Roboto" panose="02000000000000000000"/>
                        <a:cs typeface="Roboto" panose="02000000000000000000"/>
                        <a:sym typeface="Roboto" panose="02000000000000000000"/>
                      </a:endParaRPr>
                    </a:p>
                  </a:txBody>
                  <a:tcPr marL="91425" marR="91425" marT="91425" marB="91425"/>
                </a:tc>
                <a:tc>
                  <a:txBody>
                    <a:bodyPr/>
                    <a:lstStyle/>
                    <a:p>
                      <a:pPr marL="0" lvl="0" indent="0" algn="l" rtl="0">
                        <a:spcBef>
                          <a:spcPts val="0"/>
                        </a:spcBef>
                        <a:spcAft>
                          <a:spcPts val="0"/>
                        </a:spcAft>
                        <a:buNone/>
                      </a:pPr>
                      <a:r>
                        <a:rPr lang="en-GB" sz="1100">
                          <a:latin typeface="Roboto" panose="02000000000000000000"/>
                          <a:ea typeface="Roboto" panose="02000000000000000000"/>
                          <a:cs typeface="Roboto" panose="02000000000000000000"/>
                          <a:sym typeface="Roboto" panose="02000000000000000000"/>
                        </a:rPr>
                        <a:t>BANK CHARGES</a:t>
                      </a:r>
                      <a:endParaRPr sz="1100">
                        <a:latin typeface="Roboto" panose="02000000000000000000"/>
                        <a:ea typeface="Roboto" panose="02000000000000000000"/>
                        <a:cs typeface="Roboto" panose="02000000000000000000"/>
                        <a:sym typeface="Roboto" panose="02000000000000000000"/>
                      </a:endParaRPr>
                    </a:p>
                  </a:txBody>
                  <a:tcPr marL="91425" marR="91425" marT="91425" marB="91425"/>
                </a:tc>
              </a:tr>
            </a:tbl>
          </a:graphicData>
        </a:graphic>
      </p:graphicFrame>
      <p:cxnSp>
        <p:nvCxnSpPr>
          <p:cNvPr id="126" name="Google Shape;126;p20"/>
          <p:cNvCxnSpPr/>
          <p:nvPr/>
        </p:nvCxnSpPr>
        <p:spPr>
          <a:xfrm rot="10800000" flipH="1">
            <a:off x="2557500" y="1140925"/>
            <a:ext cx="1996500" cy="1720800"/>
          </a:xfrm>
          <a:prstGeom prst="straightConnector1">
            <a:avLst/>
          </a:prstGeom>
          <a:noFill/>
          <a:ln w="19050" cap="flat" cmpd="sng">
            <a:solidFill>
              <a:schemeClr val="accent3"/>
            </a:solidFill>
            <a:prstDash val="solid"/>
            <a:round/>
            <a:headEnd type="none" w="med" len="med"/>
            <a:tailEnd type="triangle" w="med" len="med"/>
          </a:ln>
        </p:spPr>
      </p:cxnSp>
      <p:sp>
        <p:nvSpPr>
          <p:cNvPr id="127" name="Google Shape;127;p20"/>
          <p:cNvSpPr txBox="1"/>
          <p:nvPr/>
        </p:nvSpPr>
        <p:spPr>
          <a:xfrm>
            <a:off x="3527250" y="30907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a:solidFill>
                  <a:schemeClr val="lt2"/>
                </a:solidFill>
                <a:latin typeface="Roboto" panose="02000000000000000000"/>
                <a:ea typeface="Roboto" panose="02000000000000000000"/>
                <a:cs typeface="Roboto" panose="02000000000000000000"/>
                <a:sym typeface="Roboto" panose="02000000000000000000"/>
              </a:rPr>
              <a:t>There are certain StockCodes which do not belong to any products. All the rows containing such StockCodes were removed. </a:t>
            </a:r>
            <a:endParaRPr sz="1300">
              <a:solidFill>
                <a:schemeClr val="lt2"/>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Pareto Principle</a:t>
            </a:r>
            <a:endParaRPr lang="en-GB"/>
          </a:p>
        </p:txBody>
      </p:sp>
      <p:sp>
        <p:nvSpPr>
          <p:cNvPr id="133" name="Google Shape;133;p21"/>
          <p:cNvSpPr txBox="1"/>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a:t>
            </a:r>
            <a:r>
              <a:rPr lang="en-GB"/>
              <a:t>oughly 80% of outcomes stem from 20% of causes</a:t>
            </a:r>
            <a:endParaRPr lang="en-GB"/>
          </a:p>
        </p:txBody>
      </p:sp>
      <p:pic>
        <p:nvPicPr>
          <p:cNvPr id="134" name="Google Shape;134;p21" title="Pareto.jpg"/>
          <p:cNvPicPr preferRelativeResize="0"/>
          <p:nvPr/>
        </p:nvPicPr>
        <p:blipFill>
          <a:blip r:embed="rId1"/>
          <a:stretch>
            <a:fillRect/>
          </a:stretch>
        </p:blipFill>
        <p:spPr>
          <a:xfrm>
            <a:off x="5382427" y="511463"/>
            <a:ext cx="3088675" cy="4120576"/>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4753</Words>
  <Application>WPS Presentation</Application>
  <PresentationFormat/>
  <Paragraphs>243</Paragraphs>
  <Slides>20</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20</vt:i4>
      </vt:variant>
    </vt:vector>
  </HeadingPairs>
  <TitlesOfParts>
    <vt:vector size="30" baseType="lpstr">
      <vt:lpstr>Arial</vt:lpstr>
      <vt:lpstr>SimSun</vt:lpstr>
      <vt:lpstr>Wingdings</vt:lpstr>
      <vt:lpstr>Arial</vt:lpstr>
      <vt:lpstr>Roboto</vt:lpstr>
      <vt:lpstr>Roboto SemiBold</vt:lpstr>
      <vt:lpstr>Roboto ExtraLight</vt:lpstr>
      <vt:lpstr>Microsoft YaHei</vt:lpstr>
      <vt:lpstr>Arial Unicode MS</vt:lpstr>
      <vt:lpstr>Material</vt:lpstr>
      <vt:lpstr>Customer Segmentation Using RFM Analysis in E-Commerce</vt:lpstr>
      <vt:lpstr>Problem Statement and Objective </vt:lpstr>
      <vt:lpstr>Dataset Overview</vt:lpstr>
      <vt:lpstr>Data Cleaning and Preparation</vt:lpstr>
      <vt:lpstr>Data Cleaning and Preparation</vt:lpstr>
      <vt:lpstr>Data Cleaning and Preparation</vt:lpstr>
      <vt:lpstr>Data Cleaning and Preparation</vt:lpstr>
      <vt:lpstr>Data Cleaning and Preparation</vt:lpstr>
      <vt:lpstr>Pareto Principle</vt:lpstr>
      <vt:lpstr>26%</vt:lpstr>
      <vt:lpstr>21%</vt:lpstr>
      <vt:lpstr>RFM Analysis and Customer Segmentation</vt:lpstr>
      <vt:lpstr>PowerPoint 演示文稿</vt:lpstr>
      <vt:lpstr>RFM Analysis and Customer Segmentation</vt:lpstr>
      <vt:lpstr>PowerPoint 演示文稿</vt:lpstr>
      <vt:lpstr>Recommendations Based on Segments</vt:lpstr>
      <vt:lpstr>Recommendations Based on Segments</vt:lpstr>
      <vt:lpstr>Recommendations Based on Segments</vt:lpstr>
      <vt:lpstr>Recommendations Based on Segments</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Segmentation Using RFM Analysis in E-Commerce</dc:title>
  <dc:creator/>
  <cp:lastModifiedBy>piyus</cp:lastModifiedBy>
  <cp:revision>1</cp:revision>
  <dcterms:created xsi:type="dcterms:W3CDTF">2025-07-26T18:02:49Z</dcterms:created>
  <dcterms:modified xsi:type="dcterms:W3CDTF">2025-07-26T18:02:49Z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67A7B5D5105142C0BDA0B5BE49D9E5F9_12</vt:lpwstr>
  </property>
  <property fmtid="{D5CDD505-2E9C-101B-9397-08002B2CF9AE}" pid="3" name="KSOProductBuildVer">
    <vt:lpwstr>1033-12.2.0.21931</vt:lpwstr>
  </property>
</Properties>
</file>